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88" r:id="rId1"/>
  </p:sldMasterIdLst>
  <p:notesMasterIdLst>
    <p:notesMasterId r:id="rId18"/>
  </p:notesMasterIdLst>
  <p:sldIdLst>
    <p:sldId id="1068" r:id="rId2"/>
    <p:sldId id="747" r:id="rId3"/>
    <p:sldId id="760" r:id="rId4"/>
    <p:sldId id="773" r:id="rId5"/>
    <p:sldId id="673" r:id="rId6"/>
    <p:sldId id="701" r:id="rId7"/>
    <p:sldId id="728" r:id="rId8"/>
    <p:sldId id="687" r:id="rId9"/>
    <p:sldId id="1070" r:id="rId10"/>
    <p:sldId id="769" r:id="rId11"/>
    <p:sldId id="770" r:id="rId12"/>
    <p:sldId id="927" r:id="rId13"/>
    <p:sldId id="928" r:id="rId14"/>
    <p:sldId id="1067" r:id="rId15"/>
    <p:sldId id="1069" r:id="rId16"/>
    <p:sldId id="692" r:id="rId17"/>
  </p:sldIdLst>
  <p:sldSz cx="9144000" cy="5143500" type="screen16x9"/>
  <p:notesSz cx="6797675" cy="9926638"/>
  <p:embeddedFontLst>
    <p:embeddedFont>
      <p:font typeface="Gotham Bold" pitchFamily="50" charset="0"/>
      <p:regular r:id="rId19"/>
      <p:italic r:id="rId20"/>
    </p:embeddedFont>
    <p:embeddedFont>
      <p:font typeface="Gotham Book" pitchFamily="50" charset="0"/>
      <p:regular r:id="rId21"/>
    </p:embeddedFont>
    <p:embeddedFont>
      <p:font typeface="GothamBold" charset="0"/>
      <p:regular r:id="rId22"/>
      <p:bold r:id="rId23"/>
      <p:italic r:id="rId24"/>
      <p:boldItalic r:id="rId25"/>
    </p:embeddedFont>
    <p:embeddedFont>
      <p:font typeface="GothamBook" charset="0"/>
      <p:regular r:id="rId26"/>
      <p:italic r:id="rId27"/>
    </p:embeddedFont>
    <p:embeddedFont>
      <p:font typeface="GothamLight" charset="0"/>
      <p:regular r:id="rId28"/>
      <p:bold r:id="rId29"/>
      <p:italic r:id="rId30"/>
      <p:boldItalic r:id="rId31"/>
    </p:embeddedFont>
    <p:embeddedFont>
      <p:font typeface="GothamMedium" charset="0"/>
      <p:regular r:id="rId32"/>
      <p:italic r:id="rId33"/>
    </p:embeddedFont>
    <p:embeddedFont>
      <p:font typeface="Wingdings 3" panose="05040102010807070707" pitchFamily="18" charset="2"/>
      <p:regular r:id="rId3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1" userDrawn="1">
          <p15:clr>
            <a:srgbClr val="A4A3A4"/>
          </p15:clr>
        </p15:guide>
        <p15:guide id="4" orient="horz" pos="2867" userDrawn="1">
          <p15:clr>
            <a:srgbClr val="A4A3A4"/>
          </p15:clr>
        </p15:guide>
        <p15:guide id="9" orient="horz" pos="305" userDrawn="1">
          <p15:clr>
            <a:srgbClr val="A4A3A4"/>
          </p15:clr>
        </p15:guide>
        <p15:guide id="10" pos="4468" userDrawn="1">
          <p15:clr>
            <a:srgbClr val="A4A3A4"/>
          </p15:clr>
        </p15:guide>
        <p15:guide id="11" pos="5511">
          <p15:clr>
            <a:srgbClr val="A4A3A4"/>
          </p15:clr>
        </p15:guide>
        <p15:guide id="12" pos="249" userDrawn="1">
          <p15:clr>
            <a:srgbClr val="A4A3A4"/>
          </p15:clr>
        </p15:guide>
        <p15:guide id="17" pos="2880" userDrawn="1">
          <p15:clr>
            <a:srgbClr val="A4A3A4"/>
          </p15:clr>
        </p15:guide>
        <p15:guide id="18" pos="589" userDrawn="1">
          <p15:clr>
            <a:srgbClr val="A4A3A4"/>
          </p15:clr>
        </p15:guide>
        <p15:guide id="20" pos="998">
          <p15:clr>
            <a:srgbClr val="A4A3A4"/>
          </p15:clr>
        </p15:guide>
        <p15:guide id="21" pos="3719" userDrawn="1">
          <p15:clr>
            <a:srgbClr val="A4A3A4"/>
          </p15:clr>
        </p15:guide>
        <p15:guide id="23" pos="5171" userDrawn="1">
          <p15:clr>
            <a:srgbClr val="A4A3A4"/>
          </p15:clr>
        </p15:guide>
        <p15:guide id="24" orient="horz" pos="2187" userDrawn="1">
          <p15:clr>
            <a:srgbClr val="A4A3A4"/>
          </p15:clr>
        </p15:guide>
        <p15:guide id="25" pos="2086" userDrawn="1">
          <p15:clr>
            <a:srgbClr val="A4A3A4"/>
          </p15:clr>
        </p15:guide>
        <p15:guide id="26" orient="horz" pos="1076" userDrawn="1">
          <p15:clr>
            <a:srgbClr val="A4A3A4"/>
          </p15:clr>
        </p15:guide>
        <p15:guide id="28" pos="45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D"/>
    <a:srgbClr val="00729A"/>
    <a:srgbClr val="CCE3EA"/>
    <a:srgbClr val="99C8D5"/>
    <a:srgbClr val="007596"/>
    <a:srgbClr val="FFFFFF"/>
    <a:srgbClr val="615B66"/>
    <a:srgbClr val="8A8B8A"/>
    <a:srgbClr val="8C7E5E"/>
    <a:srgbClr val="F18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61" autoAdjust="0"/>
    <p:restoredTop sz="94731" autoAdjust="0"/>
  </p:normalViewPr>
  <p:slideViewPr>
    <p:cSldViewPr snapToObjects="1">
      <p:cViewPr varScale="1">
        <p:scale>
          <a:sx n="85" d="100"/>
          <a:sy n="85" d="100"/>
        </p:scale>
        <p:origin x="1132" y="48"/>
      </p:cViewPr>
      <p:guideLst>
        <p:guide orient="horz" pos="531"/>
        <p:guide orient="horz" pos="2867"/>
        <p:guide orient="horz" pos="305"/>
        <p:guide pos="4468"/>
        <p:guide pos="5511"/>
        <p:guide pos="249"/>
        <p:guide pos="2880"/>
        <p:guide pos="589"/>
        <p:guide pos="998"/>
        <p:guide pos="3719"/>
        <p:guide pos="5171"/>
        <p:guide orient="horz" pos="2187"/>
        <p:guide pos="2086"/>
        <p:guide orient="horz" pos="1076"/>
        <p:guide pos="45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65" d="100"/>
          <a:sy n="65" d="100"/>
        </p:scale>
        <p:origin x="-2784" y="-96"/>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Diagramm%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'[Diagramm in Microsoft PowerPoint]Tabelle1'!$B$1</c:f>
              <c:strCache>
                <c:ptCount val="1"/>
                <c:pt idx="0">
                  <c:v>Publisher Partner</c:v>
                </c:pt>
              </c:strCache>
            </c:strRef>
          </c:tx>
          <c:spPr>
            <a:solidFill>
              <a:srgbClr val="007596"/>
            </a:solidFill>
            <a:ln>
              <a:noFill/>
            </a:ln>
            <a:effectLst/>
          </c:spPr>
          <c:invertIfNegative val="0"/>
          <c:cat>
            <c:numRef>
              <c:f>'[Diagramm in Microsoft PowerPoint]Tabelle1'!$A$2:$A$10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'[Diagramm in Microsoft PowerPoint]Tabelle1'!$B$2:$B$10</c:f>
              <c:numCache>
                <c:formatCode>0</c:formatCode>
                <c:ptCount val="9"/>
                <c:pt idx="0">
                  <c:v>0</c:v>
                </c:pt>
                <c:pt idx="1">
                  <c:v>18</c:v>
                </c:pt>
                <c:pt idx="2">
                  <c:v>43</c:v>
                </c:pt>
                <c:pt idx="3">
                  <c:v>49</c:v>
                </c:pt>
                <c:pt idx="4">
                  <c:v>67</c:v>
                </c:pt>
                <c:pt idx="5">
                  <c:v>65</c:v>
                </c:pt>
                <c:pt idx="6">
                  <c:v>66</c:v>
                </c:pt>
                <c:pt idx="7">
                  <c:v>72</c:v>
                </c:pt>
                <c:pt idx="8">
                  <c:v>80</c:v>
                </c:pt>
              </c:numCache>
            </c:numRef>
          </c:val>
          <c:extLst>
            <c:ext xmlns:c16="http://schemas.microsoft.com/office/drawing/2014/chart" uri="{C3380CC4-5D6E-409C-BE32-E72D297353CC}">
              <c16:uniqueId val="{00000000-3B62-F547-BD07-D1ED729D8315}"/>
            </c:ext>
          </c:extLst>
        </c:ser>
        <c:ser>
          <c:idx val="1"/>
          <c:order val="1"/>
          <c:tx>
            <c:strRef>
              <c:f>'[Diagramm in Microsoft PowerPoint]Tabelle1'!$C$1</c:f>
              <c:strCache>
                <c:ptCount val="1"/>
                <c:pt idx="0">
                  <c:v>Subscription</c:v>
                </c:pt>
              </c:strCache>
            </c:strRef>
          </c:tx>
          <c:spPr>
            <a:solidFill>
              <a:srgbClr val="99C8D5"/>
            </a:solidFill>
            <a:ln>
              <a:noFill/>
            </a:ln>
            <a:effectLst/>
          </c:spPr>
          <c:invertIfNegative val="0"/>
          <c:cat>
            <c:numRef>
              <c:f>'[Diagramm in Microsoft PowerPoint]Tabelle1'!$A$2:$A$10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'[Diagramm in Microsoft PowerPoint]Tabelle1'!$C$2:$C$10</c:f>
              <c:numCache>
                <c:formatCode>0</c:formatCode>
                <c:ptCount val="9"/>
                <c:pt idx="0">
                  <c:v>196</c:v>
                </c:pt>
                <c:pt idx="1">
                  <c:v>265</c:v>
                </c:pt>
                <c:pt idx="2">
                  <c:v>311</c:v>
                </c:pt>
                <c:pt idx="3">
                  <c:v>330</c:v>
                </c:pt>
                <c:pt idx="4">
                  <c:v>331</c:v>
                </c:pt>
                <c:pt idx="5">
                  <c:v>345</c:v>
                </c:pt>
                <c:pt idx="6">
                  <c:v>337</c:v>
                </c:pt>
                <c:pt idx="7">
                  <c:v>400</c:v>
                </c:pt>
                <c:pt idx="8">
                  <c:v>420</c:v>
                </c:pt>
              </c:numCache>
            </c:numRef>
          </c:val>
          <c:extLst>
            <c:ext xmlns:c16="http://schemas.microsoft.com/office/drawing/2014/chart" uri="{C3380CC4-5D6E-409C-BE32-E72D297353CC}">
              <c16:uniqueId val="{00000001-3B62-F547-BD07-D1ED729D8315}"/>
            </c:ext>
          </c:extLst>
        </c:ser>
        <c:ser>
          <c:idx val="2"/>
          <c:order val="2"/>
          <c:tx>
            <c:strRef>
              <c:f>'[Diagramm in Microsoft PowerPoint]Tabelle1'!$D$1</c:f>
              <c:strCache>
                <c:ptCount val="1"/>
                <c:pt idx="0">
                  <c:v>Open Access</c:v>
                </c:pt>
              </c:strCache>
            </c:strRef>
          </c:tx>
          <c:spPr>
            <a:solidFill>
              <a:srgbClr val="CCE3EA"/>
            </a:solidFill>
            <a:ln>
              <a:noFill/>
            </a:ln>
            <a:effectLst/>
          </c:spPr>
          <c:invertIfNegative val="0"/>
          <c:cat>
            <c:numRef>
              <c:f>'[Diagramm in Microsoft PowerPoint]Tabelle1'!$A$2:$A$10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'[Diagramm in Microsoft PowerPoint]Tabelle1'!$D$2:$D$10</c:f>
              <c:numCache>
                <c:formatCode>0</c:formatCode>
                <c:ptCount val="9"/>
                <c:pt idx="0">
                  <c:v>0</c:v>
                </c:pt>
                <c:pt idx="1">
                  <c:v>272</c:v>
                </c:pt>
                <c:pt idx="2">
                  <c:v>323</c:v>
                </c:pt>
                <c:pt idx="3">
                  <c:v>390</c:v>
                </c:pt>
                <c:pt idx="4">
                  <c:v>427</c:v>
                </c:pt>
                <c:pt idx="5">
                  <c:v>490</c:v>
                </c:pt>
                <c:pt idx="6">
                  <c:v>565</c:v>
                </c:pt>
                <c:pt idx="7">
                  <c:v>600</c:v>
                </c:pt>
                <c:pt idx="8">
                  <c:v>700</c:v>
                </c:pt>
              </c:numCache>
            </c:numRef>
          </c:val>
          <c:extLst>
            <c:ext xmlns:c16="http://schemas.microsoft.com/office/drawing/2014/chart" uri="{C3380CC4-5D6E-409C-BE32-E72D297353CC}">
              <c16:uniqueId val="{00000002-3B62-F547-BD07-D1ED729D8315}"/>
            </c:ext>
          </c:extLst>
        </c:ser>
        <c:dLbls>
          <c:showLegendKey val="0"/>
          <c:showVal val="0"/>
          <c:showCatName val="0"/>
          <c:showSerName val="0"/>
          <c:showPercent val="0"/>
          <c:showBubbleSize val="0"/>
        </c:dLbls>
        <c:gapWidth val="219"/>
        <c:overlap val="-27"/>
        <c:axId val="220888448"/>
        <c:axId val="220890240"/>
      </c:barChart>
      <c:catAx>
        <c:axId val="2208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890240"/>
        <c:crosses val="autoZero"/>
        <c:auto val="1"/>
        <c:lblAlgn val="ctr"/>
        <c:lblOffset val="100"/>
        <c:noMultiLvlLbl val="0"/>
      </c:catAx>
      <c:valAx>
        <c:axId val="220890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8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atin typeface="GothamBook" pitchFamily="50" charset="0"/>
              </a:defRPr>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001" tIns="45501" rIns="91001" bIns="45501" rtlCol="0"/>
          <a:lstStyle>
            <a:lvl1pPr algn="r">
              <a:defRPr sz="1200">
                <a:latin typeface="GothamBook" pitchFamily="50" charset="0"/>
              </a:defRPr>
            </a:lvl1pPr>
          </a:lstStyle>
          <a:p>
            <a:fld id="{F39129D7-F316-4E1C-8122-29064D257EBD}" type="datetimeFigureOut">
              <a:rPr lang="de-DE" smtClean="0"/>
              <a:pPr/>
              <a:t>06.04.2022</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01" tIns="45501" rIns="91001" bIns="45501"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001" tIns="45501" rIns="91001" bIns="4550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001" tIns="45501" rIns="91001" bIns="45501" rtlCol="0" anchor="b"/>
          <a:lstStyle>
            <a:lvl1pPr algn="l">
              <a:defRPr sz="1200">
                <a:latin typeface="GothamBook" pitchFamily="50" charset="0"/>
              </a:defRPr>
            </a:lvl1pPr>
          </a:lstStyle>
          <a:p>
            <a:endParaRPr lang="de-DE" dirty="0"/>
          </a:p>
        </p:txBody>
      </p:sp>
      <p:sp>
        <p:nvSpPr>
          <p:cNvPr id="7" name="Foliennummernplatzhalter 6"/>
          <p:cNvSpPr>
            <a:spLocks noGrp="1"/>
          </p:cNvSpPr>
          <p:nvPr>
            <p:ph type="sldNum" sz="quarter" idx="5"/>
          </p:nvPr>
        </p:nvSpPr>
        <p:spPr>
          <a:xfrm>
            <a:off x="3850443" y="9428584"/>
            <a:ext cx="2945659" cy="496332"/>
          </a:xfrm>
          <a:prstGeom prst="rect">
            <a:avLst/>
          </a:prstGeom>
        </p:spPr>
        <p:txBody>
          <a:bodyPr vert="horz" lIns="91001" tIns="45501" rIns="91001" bIns="45501" rtlCol="0" anchor="b"/>
          <a:lstStyle>
            <a:lvl1pPr algn="r">
              <a:defRPr sz="1200">
                <a:latin typeface="GothamBook" pitchFamily="50" charset="0"/>
              </a:defRPr>
            </a:lvl1pPr>
          </a:lstStyle>
          <a:p>
            <a:fld id="{863AB8A6-CDF2-4CB4-BABE-1C586EB7C95D}" type="slidenum">
              <a:rPr lang="de-DE" smtClean="0"/>
              <a:pPr/>
              <a:t>‹#›</a:t>
            </a:fld>
            <a:endParaRPr lang="de-DE" dirty="0"/>
          </a:p>
        </p:txBody>
      </p:sp>
    </p:spTree>
    <p:extLst>
      <p:ext uri="{BB962C8B-B14F-4D97-AF65-F5344CB8AC3E}">
        <p14:creationId xmlns:p14="http://schemas.microsoft.com/office/powerpoint/2010/main" val="262449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othamBook" pitchFamily="50" charset="0"/>
        <a:ea typeface="+mn-ea"/>
        <a:cs typeface="+mn-cs"/>
      </a:defRPr>
    </a:lvl1pPr>
    <a:lvl2pPr marL="457200" algn="l" defTabSz="914400" rtl="0" eaLnBrk="1" latinLnBrk="0" hangingPunct="1">
      <a:defRPr sz="1200" kern="1200">
        <a:solidFill>
          <a:schemeClr val="tx1"/>
        </a:solidFill>
        <a:latin typeface="GothamBook" pitchFamily="50" charset="0"/>
        <a:ea typeface="+mn-ea"/>
        <a:cs typeface="+mn-cs"/>
      </a:defRPr>
    </a:lvl2pPr>
    <a:lvl3pPr marL="914400" algn="l" defTabSz="914400" rtl="0" eaLnBrk="1" latinLnBrk="0" hangingPunct="1">
      <a:defRPr sz="1200" kern="1200">
        <a:solidFill>
          <a:schemeClr val="tx1"/>
        </a:solidFill>
        <a:latin typeface="GothamBook" pitchFamily="50" charset="0"/>
        <a:ea typeface="+mn-ea"/>
        <a:cs typeface="+mn-cs"/>
      </a:defRPr>
    </a:lvl3pPr>
    <a:lvl4pPr marL="1371600" algn="l" defTabSz="914400" rtl="0" eaLnBrk="1" latinLnBrk="0" hangingPunct="1">
      <a:defRPr sz="1200" kern="1200">
        <a:solidFill>
          <a:schemeClr val="tx1"/>
        </a:solidFill>
        <a:latin typeface="GothamBook" pitchFamily="50" charset="0"/>
        <a:ea typeface="+mn-ea"/>
        <a:cs typeface="+mn-cs"/>
      </a:defRPr>
    </a:lvl4pPr>
    <a:lvl5pPr marL="1828800" algn="l" defTabSz="914400" rtl="0" eaLnBrk="1" latinLnBrk="0" hangingPunct="1">
      <a:defRPr sz="1200" kern="1200">
        <a:solidFill>
          <a:schemeClr val="tx1"/>
        </a:solidFill>
        <a:latin typeface="GothamBook"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1</a:t>
            </a:fld>
            <a:endParaRPr lang="de-DE" dirty="0"/>
          </a:p>
        </p:txBody>
      </p:sp>
    </p:spTree>
    <p:extLst>
      <p:ext uri="{BB962C8B-B14F-4D97-AF65-F5344CB8AC3E}">
        <p14:creationId xmlns:p14="http://schemas.microsoft.com/office/powerpoint/2010/main" val="405771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3AB8A6-CDF2-4CB4-BABE-1C586EB7C95D}" type="slidenum">
              <a:rPr kumimoji="0" lang="de-DE" sz="1200" b="0" i="0" u="none" strike="noStrike" kern="1200" cap="none" spc="0" normalizeH="0" baseline="0" noProof="0" smtClean="0">
                <a:ln>
                  <a:noFill/>
                </a:ln>
                <a:solidFill>
                  <a:prstClr val="black"/>
                </a:solidFill>
                <a:effectLst/>
                <a:uLnTx/>
                <a:uFillTx/>
                <a:latin typeface="GothamBoo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GothamBook" pitchFamily="50" charset="0"/>
              <a:ea typeface="+mn-ea"/>
              <a:cs typeface="+mn-cs"/>
            </a:endParaRPr>
          </a:p>
        </p:txBody>
      </p:sp>
    </p:spTree>
    <p:extLst>
      <p:ext uri="{BB962C8B-B14F-4D97-AF65-F5344CB8AC3E}">
        <p14:creationId xmlns:p14="http://schemas.microsoft.com/office/powerpoint/2010/main" val="122170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3</a:t>
            </a:fld>
            <a:endParaRPr lang="de-DE" dirty="0"/>
          </a:p>
        </p:txBody>
      </p:sp>
    </p:spTree>
    <p:extLst>
      <p:ext uri="{BB962C8B-B14F-4D97-AF65-F5344CB8AC3E}">
        <p14:creationId xmlns:p14="http://schemas.microsoft.com/office/powerpoint/2010/main" val="2174716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4</a:t>
            </a:fld>
            <a:endParaRPr lang="de-DE" dirty="0"/>
          </a:p>
        </p:txBody>
      </p:sp>
    </p:spTree>
    <p:extLst>
      <p:ext uri="{BB962C8B-B14F-4D97-AF65-F5344CB8AC3E}">
        <p14:creationId xmlns:p14="http://schemas.microsoft.com/office/powerpoint/2010/main" val="372628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8</a:t>
            </a:fld>
            <a:endParaRPr lang="de-DE" dirty="0"/>
          </a:p>
        </p:txBody>
      </p:sp>
    </p:spTree>
    <p:extLst>
      <p:ext uri="{BB962C8B-B14F-4D97-AF65-F5344CB8AC3E}">
        <p14:creationId xmlns:p14="http://schemas.microsoft.com/office/powerpoint/2010/main" val="51558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9</a:t>
            </a:fld>
            <a:endParaRPr lang="de-DE" dirty="0"/>
          </a:p>
        </p:txBody>
      </p:sp>
    </p:spTree>
    <p:extLst>
      <p:ext uri="{BB962C8B-B14F-4D97-AF65-F5344CB8AC3E}">
        <p14:creationId xmlns:p14="http://schemas.microsoft.com/office/powerpoint/2010/main" val="1466866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000" lvl="2" indent="-288000">
              <a:lnSpc>
                <a:spcPct val="130000"/>
              </a:lnSpc>
              <a:buSzPct val="130000"/>
              <a:buBlip>
                <a:blip r:embed="rId3"/>
              </a:buBlip>
              <a:tabLst>
                <a:tab pos="307975" algn="l"/>
              </a:tabLst>
            </a:pPr>
            <a:r>
              <a:rPr lang="en-US" sz="1200" dirty="0">
                <a:latin typeface="GothamBook" pitchFamily="50" charset="0"/>
              </a:rPr>
              <a:t>Comprehensive coverage of annual output sold as collections by copyright year</a:t>
            </a:r>
          </a:p>
          <a:p>
            <a:pPr marL="288000" lvl="2" indent="-288000">
              <a:lnSpc>
                <a:spcPct val="130000"/>
              </a:lnSpc>
              <a:buSzPct val="130000"/>
              <a:buBlip>
                <a:blip r:embed="rId3"/>
              </a:buBlip>
              <a:tabLst>
                <a:tab pos="307975" algn="l"/>
              </a:tabLst>
            </a:pPr>
            <a:endParaRPr lang="en-US" sz="1200" dirty="0">
              <a:latin typeface="GothamBook" pitchFamily="50" charset="0"/>
            </a:endParaRPr>
          </a:p>
          <a:p>
            <a:pPr marL="288000" lvl="2" indent="-288000">
              <a:lnSpc>
                <a:spcPct val="130000"/>
              </a:lnSpc>
              <a:buSzPct val="130000"/>
              <a:buBlip>
                <a:blip r:embed="rId3"/>
              </a:buBlip>
              <a:tabLst>
                <a:tab pos="307975" algn="l"/>
              </a:tabLst>
            </a:pPr>
            <a:r>
              <a:rPr lang="en-US" sz="1200" dirty="0">
                <a:latin typeface="GothamBook" pitchFamily="50" charset="0"/>
              </a:rPr>
              <a:t>Deeply discounted</a:t>
            </a:r>
          </a:p>
          <a:p>
            <a:pPr marL="288000" lvl="2" indent="-288000">
              <a:lnSpc>
                <a:spcPct val="130000"/>
              </a:lnSpc>
              <a:buSzPct val="130000"/>
              <a:buBlip>
                <a:blip r:embed="rId3"/>
              </a:buBlip>
              <a:tabLst>
                <a:tab pos="307975" algn="l"/>
              </a:tabLst>
            </a:pPr>
            <a:endParaRPr lang="en-US" sz="1200" dirty="0">
              <a:latin typeface="GothamBook" pitchFamily="50" charset="0"/>
            </a:endParaRPr>
          </a:p>
          <a:p>
            <a:pPr marL="288000" lvl="2" indent="-288000">
              <a:lnSpc>
                <a:spcPct val="130000"/>
              </a:lnSpc>
              <a:buSzPct val="130000"/>
              <a:buBlip>
                <a:blip r:embed="rId3"/>
              </a:buBlip>
              <a:tabLst>
                <a:tab pos="307975" algn="l"/>
              </a:tabLst>
            </a:pPr>
            <a:r>
              <a:rPr lang="en-US" sz="1200" dirty="0">
                <a:latin typeface="GothamBook" pitchFamily="50" charset="0"/>
              </a:rPr>
              <a:t>All titles are free of Digital Rights Management</a:t>
            </a:r>
          </a:p>
          <a:p>
            <a:pPr marL="0" lvl="2">
              <a:lnSpc>
                <a:spcPct val="130000"/>
              </a:lnSpc>
              <a:buSzPct val="130000"/>
              <a:tabLst>
                <a:tab pos="307975" algn="l"/>
              </a:tabLst>
            </a:pPr>
            <a:endParaRPr lang="en-US" sz="1200" dirty="0">
              <a:latin typeface="GothamBold" pitchFamily="50" charset="0"/>
            </a:endParaRPr>
          </a:p>
          <a:p>
            <a:pPr marL="288000" lvl="2" indent="-288000">
              <a:lnSpc>
                <a:spcPct val="130000"/>
              </a:lnSpc>
              <a:buSzPct val="130000"/>
              <a:buBlip>
                <a:blip r:embed="rId3"/>
              </a:buBlip>
              <a:tabLst>
                <a:tab pos="307975" algn="l"/>
              </a:tabLst>
            </a:pPr>
            <a:r>
              <a:rPr lang="en-US" sz="1200" dirty="0">
                <a:latin typeface="GothamBold" pitchFamily="50" charset="0"/>
              </a:rPr>
              <a:t>DOIs</a:t>
            </a:r>
            <a:r>
              <a:rPr lang="en-US" sz="1200" dirty="0">
                <a:latin typeface="GothamBook" pitchFamily="50" charset="0"/>
              </a:rPr>
              <a:t> and </a:t>
            </a:r>
            <a:r>
              <a:rPr lang="en-US" sz="1200" dirty="0">
                <a:latin typeface="GothamBold" pitchFamily="50" charset="0"/>
              </a:rPr>
              <a:t>MARC records</a:t>
            </a:r>
            <a:r>
              <a:rPr lang="en-US" sz="1200" dirty="0">
                <a:latin typeface="GothamBook" pitchFamily="50" charset="0"/>
              </a:rPr>
              <a:t> are available for all </a:t>
            </a:r>
            <a:r>
              <a:rPr lang="en-US" sz="1200" dirty="0" err="1">
                <a:latin typeface="GothamBook" pitchFamily="50" charset="0"/>
              </a:rPr>
              <a:t>ebooks</a:t>
            </a:r>
            <a:endParaRPr lang="en-US" sz="1200" dirty="0">
              <a:latin typeface="GothamBook" pitchFamily="50" charset="0"/>
            </a:endParaRPr>
          </a:p>
          <a:p>
            <a:pPr marL="288000" lvl="2" indent="-288000">
              <a:lnSpc>
                <a:spcPct val="130000"/>
              </a:lnSpc>
              <a:buSzPct val="130000"/>
              <a:buBlip>
                <a:blip r:embed="rId3"/>
              </a:buBlip>
              <a:tabLst>
                <a:tab pos="307975" algn="l"/>
              </a:tabLst>
            </a:pPr>
            <a:endParaRPr lang="en-US" sz="1200" dirty="0">
              <a:latin typeface="GothamBook" pitchFamily="50" charset="0"/>
            </a:endParaRPr>
          </a:p>
          <a:p>
            <a:pPr marL="288000" lvl="2" indent="-288000">
              <a:lnSpc>
                <a:spcPct val="130000"/>
              </a:lnSpc>
              <a:buSzPct val="130000"/>
              <a:buBlip>
                <a:blip r:embed="rId3"/>
              </a:buBlip>
              <a:tabLst>
                <a:tab pos="307975" algn="l"/>
              </a:tabLst>
            </a:pPr>
            <a:r>
              <a:rPr lang="en-US" sz="1200" dirty="0">
                <a:latin typeface="GothamBook" pitchFamily="50" charset="0"/>
              </a:rPr>
              <a:t>Soon-to-be-released  ‘De Gruyter Data’ librarian’s portal for easy management of purchased content </a:t>
            </a:r>
          </a:p>
          <a:p>
            <a:endParaRPr lang="en-US" dirty="0"/>
          </a:p>
        </p:txBody>
      </p:sp>
      <p:sp>
        <p:nvSpPr>
          <p:cNvPr id="4" name="Slide Number Placeholder 3"/>
          <p:cNvSpPr>
            <a:spLocks noGrp="1"/>
          </p:cNvSpPr>
          <p:nvPr>
            <p:ph type="sldNum" sz="quarter" idx="5"/>
          </p:nvPr>
        </p:nvSpPr>
        <p:spPr/>
        <p:txBody>
          <a:bodyPr/>
          <a:lstStyle/>
          <a:p>
            <a:fld id="{863AB8A6-CDF2-4CB4-BABE-1C586EB7C95D}" type="slidenum">
              <a:rPr lang="de-DE" smtClean="0"/>
              <a:pPr/>
              <a:t>12</a:t>
            </a:fld>
            <a:endParaRPr lang="de-DE" dirty="0"/>
          </a:p>
        </p:txBody>
      </p:sp>
    </p:spTree>
    <p:extLst>
      <p:ext uri="{BB962C8B-B14F-4D97-AF65-F5344CB8AC3E}">
        <p14:creationId xmlns:p14="http://schemas.microsoft.com/office/powerpoint/2010/main" val="2942475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Bildplatzhalter 18">
            <a:extLst>
              <a:ext uri="{FF2B5EF4-FFF2-40B4-BE49-F238E27FC236}">
                <a16:creationId xmlns:a16="http://schemas.microsoft.com/office/drawing/2014/main" id="{40E5C559-409A-DE40-9435-004E07A6F0DB}"/>
              </a:ext>
            </a:extLst>
          </p:cNvPr>
          <p:cNvSpPr>
            <a:spLocks noGrp="1"/>
          </p:cNvSpPr>
          <p:nvPr>
            <p:ph type="pic" sz="quarter" idx="19"/>
          </p:nvPr>
        </p:nvSpPr>
        <p:spPr>
          <a:xfrm>
            <a:off x="0" y="4927600"/>
            <a:ext cx="9144000" cy="2159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lIns="0" tIns="0" rIns="0" bIns="0" anchor="b" anchorCtr="0"/>
          <a:lstStyle>
            <a:lvl1pPr>
              <a:defRPr>
                <a:latin typeface="GothamBold" pitchFamily="50" charset="0"/>
              </a:defRPr>
            </a:lvl1pPr>
          </a:lstStyle>
          <a:p>
            <a:endParaRPr lang="de-DE" dirty="0"/>
          </a:p>
        </p:txBody>
      </p:sp>
    </p:spTree>
    <p:extLst>
      <p:ext uri="{BB962C8B-B14F-4D97-AF65-F5344CB8AC3E}">
        <p14:creationId xmlns:p14="http://schemas.microsoft.com/office/powerpoint/2010/main" val="222832039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1A19-CAF9-4F27-8542-F785B768E817}"/>
              </a:ext>
            </a:extLst>
          </p:cNvPr>
          <p:cNvPicPr>
            <a:picLocks noChangeAspect="1"/>
          </p:cNvPicPr>
          <p:nvPr userDrawn="1"/>
        </p:nvPicPr>
        <p:blipFill>
          <a:blip r:embed="rId2"/>
          <a:stretch>
            <a:fillRect/>
          </a:stretch>
        </p:blipFill>
        <p:spPr>
          <a:xfrm>
            <a:off x="-8215" y="-1"/>
            <a:ext cx="2200101" cy="5178287"/>
          </a:xfrm>
          <a:prstGeom prst="rect">
            <a:avLst/>
          </a:prstGeom>
        </p:spPr>
      </p:pic>
      <p:sp>
        <p:nvSpPr>
          <p:cNvPr id="2" name="Title 1">
            <a:extLst>
              <a:ext uri="{FF2B5EF4-FFF2-40B4-BE49-F238E27FC236}">
                <a16:creationId xmlns:a16="http://schemas.microsoft.com/office/drawing/2014/main" id="{E5F701FC-19E8-4CFA-94AE-A2B95C84E944}"/>
              </a:ext>
            </a:extLst>
          </p:cNvPr>
          <p:cNvSpPr>
            <a:spLocks noGrp="1"/>
          </p:cNvSpPr>
          <p:nvPr>
            <p:ph type="title" hasCustomPrompt="1"/>
          </p:nvPr>
        </p:nvSpPr>
        <p:spPr>
          <a:xfrm>
            <a:off x="2339752" y="900000"/>
            <a:ext cx="6012248" cy="831952"/>
          </a:xfrm>
        </p:spPr>
        <p:txBody>
          <a:bodyPr/>
          <a:lstStyle>
            <a:lvl1pPr algn="l">
              <a:defRPr/>
            </a:lvl1pPr>
          </a:lstStyle>
          <a:p>
            <a:r>
              <a:rPr lang="en-US" noProof="0" dirty="0"/>
              <a:t>Two-line header</a:t>
            </a:r>
            <a:br>
              <a:rPr lang="en-US" noProof="0" dirty="0"/>
            </a:br>
            <a:r>
              <a:rPr lang="en-US" noProof="0" dirty="0"/>
              <a:t>(Gotham Bold 28 </a:t>
            </a:r>
            <a:r>
              <a:rPr lang="en-US" noProof="0" dirty="0" err="1"/>
              <a:t>pt</a:t>
            </a:r>
            <a:r>
              <a:rPr lang="en-US" noProof="0" dirty="0"/>
              <a:t>)</a:t>
            </a:r>
            <a:endParaRPr lang="en-US" dirty="0"/>
          </a:p>
        </p:txBody>
      </p:sp>
      <p:sp>
        <p:nvSpPr>
          <p:cNvPr id="3" name="Footer Placeholder 2">
            <a:extLst>
              <a:ext uri="{FF2B5EF4-FFF2-40B4-BE49-F238E27FC236}">
                <a16:creationId xmlns:a16="http://schemas.microsoft.com/office/drawing/2014/main" id="{F60E3AB8-A968-4CEB-B626-A05A6AAD5DB6}"/>
              </a:ext>
            </a:extLst>
          </p:cNvPr>
          <p:cNvSpPr>
            <a:spLocks noGrp="1"/>
          </p:cNvSpPr>
          <p:nvPr>
            <p:ph type="ftr" sz="quarter" idx="10"/>
          </p:nvPr>
        </p:nvSpPr>
        <p:spPr/>
        <p:txBody>
          <a:bodyPr/>
          <a:lstStyle/>
          <a:p>
            <a:r>
              <a:rPr lang="en-US" noProof="0"/>
              <a:t>University Press Library Collection Proposal</a:t>
            </a:r>
          </a:p>
        </p:txBody>
      </p:sp>
      <p:sp>
        <p:nvSpPr>
          <p:cNvPr id="4" name="Slide Number Placeholder 3">
            <a:extLst>
              <a:ext uri="{FF2B5EF4-FFF2-40B4-BE49-F238E27FC236}">
                <a16:creationId xmlns:a16="http://schemas.microsoft.com/office/drawing/2014/main" id="{867C14CE-7338-4BB9-A401-C07286DA7857}"/>
              </a:ext>
            </a:extLst>
          </p:cNvPr>
          <p:cNvSpPr>
            <a:spLocks noGrp="1"/>
          </p:cNvSpPr>
          <p:nvPr>
            <p:ph type="sldNum" sz="quarter" idx="11"/>
          </p:nvPr>
        </p:nvSpPr>
        <p:spPr/>
        <p:txBody>
          <a:bodyPr/>
          <a:lstStyle/>
          <a:p>
            <a:fld id="{16786E8F-F863-4612-9890-7CCF4C6F2EC6}" type="slidenum">
              <a:rPr lang="en-US" noProof="0" smtClean="0"/>
              <a:pPr/>
              <a:t>‹#›</a:t>
            </a:fld>
            <a:endParaRPr lang="en-US" noProof="0"/>
          </a:p>
        </p:txBody>
      </p:sp>
      <p:sp>
        <p:nvSpPr>
          <p:cNvPr id="8" name="Textplatzhalter 2">
            <a:extLst>
              <a:ext uri="{FF2B5EF4-FFF2-40B4-BE49-F238E27FC236}">
                <a16:creationId xmlns:a16="http://schemas.microsoft.com/office/drawing/2014/main" id="{A50CE333-1E0B-4E08-A51D-F9BE73360DC1}"/>
              </a:ext>
            </a:extLst>
          </p:cNvPr>
          <p:cNvSpPr>
            <a:spLocks noGrp="1"/>
          </p:cNvSpPr>
          <p:nvPr>
            <p:ph type="body" sz="quarter" idx="31" hasCustomPrompt="1"/>
          </p:nvPr>
        </p:nvSpPr>
        <p:spPr>
          <a:xfrm>
            <a:off x="2339752" y="1962000"/>
            <a:ext cx="360000" cy="36000"/>
          </a:xfrm>
          <a:solidFill>
            <a:schemeClr val="tx1"/>
          </a:solidFill>
        </p:spPr>
        <p:txBody>
          <a:bodyPr wrap="none" lIns="0" tIns="0" rIns="0" bIns="0">
            <a:noAutofit/>
          </a:bodyPr>
          <a:lstStyle>
            <a:lvl1pPr algn="ctr">
              <a:defRPr lang="en-US" sz="100" kern="1200" baseline="0" noProof="0" dirty="0" smtClean="0">
                <a:solidFill>
                  <a:schemeClr val="tx1"/>
                </a:solidFill>
                <a:latin typeface="+mj-lt"/>
                <a:ea typeface="+mn-ea"/>
                <a:cs typeface="Gotham Bold" pitchFamily="50" charset="0"/>
              </a:defRPr>
            </a:lvl1pPr>
          </a:lstStyle>
          <a:p>
            <a:pPr marL="0" lvl="0" indent="0" algn="ctr" defTabSz="914400" rtl="0" eaLnBrk="1" latinLnBrk="0" hangingPunct="1">
              <a:spcBef>
                <a:spcPts val="1000"/>
              </a:spcBef>
              <a:buSzPct val="90000"/>
              <a:buFontTx/>
              <a:buNone/>
            </a:pPr>
            <a:r>
              <a:rPr lang="en-US" noProof="0"/>
              <a:t> </a:t>
            </a:r>
          </a:p>
        </p:txBody>
      </p:sp>
      <p:sp>
        <p:nvSpPr>
          <p:cNvPr id="9" name="Inhaltsplatzhalter 2">
            <a:extLst>
              <a:ext uri="{FF2B5EF4-FFF2-40B4-BE49-F238E27FC236}">
                <a16:creationId xmlns:a16="http://schemas.microsoft.com/office/drawing/2014/main" id="{B3D37544-178C-4ADF-B099-0CD9CA401478}"/>
              </a:ext>
            </a:extLst>
          </p:cNvPr>
          <p:cNvSpPr>
            <a:spLocks noGrp="1"/>
          </p:cNvSpPr>
          <p:nvPr>
            <p:ph idx="1" hasCustomPrompt="1"/>
          </p:nvPr>
        </p:nvSpPr>
        <p:spPr>
          <a:xfrm>
            <a:off x="2339752" y="2376000"/>
            <a:ext cx="6012248" cy="2304000"/>
          </a:xfrm>
        </p:spPr>
        <p:txBody>
          <a:bodyPr/>
          <a:lstStyle>
            <a:lvl3pPr>
              <a:defRPr/>
            </a:lvl3pPr>
          </a:lstStyle>
          <a:p>
            <a:pPr lvl="0"/>
            <a:r>
              <a:rPr lang="en-US" noProof="0" dirty="0"/>
              <a:t>Click to edit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26891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hapter II">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16786E8F-F863-4612-9890-7CCF4C6F2EC6}" type="slidenum">
              <a:rPr lang="en-US" noProof="0" smtClean="0"/>
              <a:pPr/>
              <a:t>‹#›</a:t>
            </a:fld>
            <a:endParaRPr lang="en-US" noProof="0"/>
          </a:p>
        </p:txBody>
      </p:sp>
      <p:sp>
        <p:nvSpPr>
          <p:cNvPr id="8" name="Bildplatzhalter 2"/>
          <p:cNvSpPr>
            <a:spLocks noGrp="1"/>
          </p:cNvSpPr>
          <p:nvPr>
            <p:ph type="pic" idx="14" hasCustomPrompt="1"/>
          </p:nvPr>
        </p:nvSpPr>
        <p:spPr>
          <a:xfrm>
            <a:off x="0" y="0"/>
            <a:ext cx="9144000" cy="5143499"/>
          </a:xfrm>
          <a:solidFill>
            <a:schemeClr val="bg1">
              <a:lumMod val="75000"/>
            </a:schemeClr>
          </a:solidFill>
        </p:spPr>
        <p:txBody>
          <a:bodyPr tIns="720000" bIns="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2" name="Titel 1"/>
          <p:cNvSpPr>
            <a:spLocks noGrp="1"/>
          </p:cNvSpPr>
          <p:nvPr>
            <p:ph type="ctrTitle" hasCustomPrompt="1"/>
          </p:nvPr>
        </p:nvSpPr>
        <p:spPr>
          <a:xfrm>
            <a:off x="791999" y="2088000"/>
            <a:ext cx="7560000" cy="397545"/>
          </a:xfrm>
        </p:spPr>
        <p:txBody>
          <a:bodyPr wrap="square" anchor="ctr" anchorCtr="0">
            <a:spAutoFit/>
          </a:bodyPr>
          <a:lstStyle>
            <a:lvl1pPr>
              <a:defRPr sz="3000">
                <a:solidFill>
                  <a:schemeClr val="bg1"/>
                </a:solidFill>
              </a:defRPr>
            </a:lvl1pPr>
          </a:lstStyle>
          <a:p>
            <a:r>
              <a:rPr lang="en-US" noProof="0"/>
              <a:t>Chapter (Gotham Bold 30 pt)</a:t>
            </a:r>
          </a:p>
        </p:txBody>
      </p:sp>
    </p:spTree>
    <p:extLst>
      <p:ext uri="{BB962C8B-B14F-4D97-AF65-F5344CB8AC3E}">
        <p14:creationId xmlns:p14="http://schemas.microsoft.com/office/powerpoint/2010/main" val="3455688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72">
            <a:extLst>
              <a:ext uri="{FF2B5EF4-FFF2-40B4-BE49-F238E27FC236}">
                <a16:creationId xmlns:a16="http://schemas.microsoft.com/office/drawing/2014/main" id="{EAB50AF5-DE21-4443-B600-D25C35BD4F8B}"/>
              </a:ext>
            </a:extLst>
          </p:cNvPr>
          <p:cNvSpPr>
            <a:spLocks noChangeAspect="1" noEditPoints="1"/>
          </p:cNvSpPr>
          <p:nvPr/>
        </p:nvSpPr>
        <p:spPr bwMode="auto">
          <a:xfrm>
            <a:off x="8388424" y="5003100"/>
            <a:ext cx="596538" cy="64800"/>
          </a:xfrm>
          <a:custGeom>
            <a:avLst/>
            <a:gdLst>
              <a:gd name="T0" fmla="*/ 2408 w 2504"/>
              <a:gd name="T1" fmla="*/ 132 h 274"/>
              <a:gd name="T2" fmla="*/ 2437 w 2504"/>
              <a:gd name="T3" fmla="*/ 96 h 274"/>
              <a:gd name="T4" fmla="*/ 2420 w 2504"/>
              <a:gd name="T5" fmla="*/ 63 h 274"/>
              <a:gd name="T6" fmla="*/ 1015 w 2504"/>
              <a:gd name="T7" fmla="*/ 58 h 274"/>
              <a:gd name="T8" fmla="*/ 1101 w 2504"/>
              <a:gd name="T9" fmla="*/ 127 h 274"/>
              <a:gd name="T10" fmla="*/ 1117 w 2504"/>
              <a:gd name="T11" fmla="*/ 95 h 274"/>
              <a:gd name="T12" fmla="*/ 1087 w 2504"/>
              <a:gd name="T13" fmla="*/ 59 h 274"/>
              <a:gd name="T14" fmla="*/ 57 w 2504"/>
              <a:gd name="T15" fmla="*/ 217 h 274"/>
              <a:gd name="T16" fmla="*/ 160 w 2504"/>
              <a:gd name="T17" fmla="*/ 195 h 274"/>
              <a:gd name="T18" fmla="*/ 182 w 2504"/>
              <a:gd name="T19" fmla="*/ 137 h 274"/>
              <a:gd name="T20" fmla="*/ 145 w 2504"/>
              <a:gd name="T21" fmla="*/ 68 h 274"/>
              <a:gd name="T22" fmla="*/ 2276 w 2504"/>
              <a:gd name="T23" fmla="*/ 5 h 274"/>
              <a:gd name="T24" fmla="*/ 2469 w 2504"/>
              <a:gd name="T25" fmla="*/ 29 h 274"/>
              <a:gd name="T26" fmla="*/ 2497 w 2504"/>
              <a:gd name="T27" fmla="*/ 93 h 274"/>
              <a:gd name="T28" fmla="*/ 2458 w 2504"/>
              <a:gd name="T29" fmla="*/ 165 h 274"/>
              <a:gd name="T30" fmla="*/ 2380 w 2504"/>
              <a:gd name="T31" fmla="*/ 185 h 274"/>
              <a:gd name="T32" fmla="*/ 2276 w 2504"/>
              <a:gd name="T33" fmla="*/ 5 h 274"/>
              <a:gd name="T34" fmla="*/ 2081 w 2504"/>
              <a:gd name="T35" fmla="*/ 57 h 274"/>
              <a:gd name="T36" fmla="*/ 2081 w 2504"/>
              <a:gd name="T37" fmla="*/ 162 h 274"/>
              <a:gd name="T38" fmla="*/ 2024 w 2504"/>
              <a:gd name="T39" fmla="*/ 269 h 274"/>
              <a:gd name="T40" fmla="*/ 1987 w 2504"/>
              <a:gd name="T41" fmla="*/ 58 h 274"/>
              <a:gd name="T42" fmla="*/ 1847 w 2504"/>
              <a:gd name="T43" fmla="*/ 58 h 274"/>
              <a:gd name="T44" fmla="*/ 1549 w 2504"/>
              <a:gd name="T45" fmla="*/ 5 h 274"/>
              <a:gd name="T46" fmla="*/ 1642 w 2504"/>
              <a:gd name="T47" fmla="*/ 164 h 274"/>
              <a:gd name="T48" fmla="*/ 1482 w 2504"/>
              <a:gd name="T49" fmla="*/ 5 h 274"/>
              <a:gd name="T50" fmla="*/ 1284 w 2504"/>
              <a:gd name="T51" fmla="*/ 174 h 274"/>
              <a:gd name="T52" fmla="*/ 1323 w 2504"/>
              <a:gd name="T53" fmla="*/ 218 h 274"/>
              <a:gd name="T54" fmla="*/ 1382 w 2504"/>
              <a:gd name="T55" fmla="*/ 203 h 274"/>
              <a:gd name="T56" fmla="*/ 1397 w 2504"/>
              <a:gd name="T57" fmla="*/ 5 h 274"/>
              <a:gd name="T58" fmla="*/ 1447 w 2504"/>
              <a:gd name="T59" fmla="*/ 206 h 274"/>
              <a:gd name="T60" fmla="*/ 1387 w 2504"/>
              <a:gd name="T61" fmla="*/ 266 h 274"/>
              <a:gd name="T62" fmla="*/ 1291 w 2504"/>
              <a:gd name="T63" fmla="*/ 266 h 274"/>
              <a:gd name="T64" fmla="*/ 1233 w 2504"/>
              <a:gd name="T65" fmla="*/ 207 h 274"/>
              <a:gd name="T66" fmla="*/ 956 w 2504"/>
              <a:gd name="T67" fmla="*/ 5 h 274"/>
              <a:gd name="T68" fmla="*/ 1150 w 2504"/>
              <a:gd name="T69" fmla="*/ 29 h 274"/>
              <a:gd name="T70" fmla="*/ 1176 w 2504"/>
              <a:gd name="T71" fmla="*/ 93 h 274"/>
              <a:gd name="T72" fmla="*/ 1138 w 2504"/>
              <a:gd name="T73" fmla="*/ 165 h 274"/>
              <a:gd name="T74" fmla="*/ 1060 w 2504"/>
              <a:gd name="T75" fmla="*/ 185 h 274"/>
              <a:gd name="T76" fmla="*/ 956 w 2504"/>
              <a:gd name="T77" fmla="*/ 5 h 274"/>
              <a:gd name="T78" fmla="*/ 344 w 2504"/>
              <a:gd name="T79" fmla="*/ 57 h 274"/>
              <a:gd name="T80" fmla="*/ 344 w 2504"/>
              <a:gd name="T81" fmla="*/ 162 h 274"/>
              <a:gd name="T82" fmla="*/ 287 w 2504"/>
              <a:gd name="T83" fmla="*/ 269 h 274"/>
              <a:gd name="T84" fmla="*/ 133 w 2504"/>
              <a:gd name="T85" fmla="*/ 8 h 274"/>
              <a:gd name="T86" fmla="*/ 220 w 2504"/>
              <a:gd name="T87" fmla="*/ 62 h 274"/>
              <a:gd name="T88" fmla="*/ 243 w 2504"/>
              <a:gd name="T89" fmla="*/ 137 h 274"/>
              <a:gd name="T90" fmla="*/ 204 w 2504"/>
              <a:gd name="T91" fmla="*/ 231 h 274"/>
              <a:gd name="T92" fmla="*/ 103 w 2504"/>
              <a:gd name="T93" fmla="*/ 269 h 274"/>
              <a:gd name="T94" fmla="*/ 814 w 2504"/>
              <a:gd name="T95" fmla="*/ 1 h 274"/>
              <a:gd name="T96" fmla="*/ 891 w 2504"/>
              <a:gd name="T97" fmla="*/ 37 h 274"/>
              <a:gd name="T98" fmla="*/ 806 w 2504"/>
              <a:gd name="T99" fmla="*/ 56 h 274"/>
              <a:gd name="T100" fmla="*/ 731 w 2504"/>
              <a:gd name="T101" fmla="*/ 78 h 274"/>
              <a:gd name="T102" fmla="*/ 709 w 2504"/>
              <a:gd name="T103" fmla="*/ 137 h 274"/>
              <a:gd name="T104" fmla="*/ 749 w 2504"/>
              <a:gd name="T105" fmla="*/ 210 h 274"/>
              <a:gd name="T106" fmla="*/ 829 w 2504"/>
              <a:gd name="T107" fmla="*/ 213 h 274"/>
              <a:gd name="T108" fmla="*/ 786 w 2504"/>
              <a:gd name="T109" fmla="*/ 117 h 274"/>
              <a:gd name="T110" fmla="*/ 863 w 2504"/>
              <a:gd name="T111" fmla="*/ 256 h 274"/>
              <a:gd name="T112" fmla="*/ 758 w 2504"/>
              <a:gd name="T113" fmla="*/ 271 h 274"/>
              <a:gd name="T114" fmla="*/ 671 w 2504"/>
              <a:gd name="T115" fmla="*/ 215 h 274"/>
              <a:gd name="T116" fmla="*/ 649 w 2504"/>
              <a:gd name="T117" fmla="*/ 137 h 274"/>
              <a:gd name="T118" fmla="*/ 688 w 2504"/>
              <a:gd name="T119" fmla="*/ 41 h 274"/>
              <a:gd name="T120" fmla="*/ 788 w 2504"/>
              <a:gd name="T12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4" h="274">
                <a:moveTo>
                  <a:pt x="2334" y="58"/>
                </a:moveTo>
                <a:lnTo>
                  <a:pt x="2334" y="133"/>
                </a:lnTo>
                <a:lnTo>
                  <a:pt x="2393" y="133"/>
                </a:lnTo>
                <a:lnTo>
                  <a:pt x="2408" y="132"/>
                </a:lnTo>
                <a:lnTo>
                  <a:pt x="2420" y="127"/>
                </a:lnTo>
                <a:lnTo>
                  <a:pt x="2430" y="118"/>
                </a:lnTo>
                <a:lnTo>
                  <a:pt x="2435" y="109"/>
                </a:lnTo>
                <a:lnTo>
                  <a:pt x="2437" y="96"/>
                </a:lnTo>
                <a:lnTo>
                  <a:pt x="2437" y="95"/>
                </a:lnTo>
                <a:lnTo>
                  <a:pt x="2435" y="82"/>
                </a:lnTo>
                <a:lnTo>
                  <a:pt x="2429" y="72"/>
                </a:lnTo>
                <a:lnTo>
                  <a:pt x="2420" y="63"/>
                </a:lnTo>
                <a:lnTo>
                  <a:pt x="2408" y="59"/>
                </a:lnTo>
                <a:lnTo>
                  <a:pt x="2392" y="58"/>
                </a:lnTo>
                <a:lnTo>
                  <a:pt x="2334" y="58"/>
                </a:lnTo>
                <a:close/>
                <a:moveTo>
                  <a:pt x="1015" y="58"/>
                </a:moveTo>
                <a:lnTo>
                  <a:pt x="1015" y="133"/>
                </a:lnTo>
                <a:lnTo>
                  <a:pt x="1073" y="133"/>
                </a:lnTo>
                <a:lnTo>
                  <a:pt x="1089" y="132"/>
                </a:lnTo>
                <a:lnTo>
                  <a:pt x="1101" y="127"/>
                </a:lnTo>
                <a:lnTo>
                  <a:pt x="1109" y="118"/>
                </a:lnTo>
                <a:lnTo>
                  <a:pt x="1116" y="109"/>
                </a:lnTo>
                <a:lnTo>
                  <a:pt x="1117" y="96"/>
                </a:lnTo>
                <a:lnTo>
                  <a:pt x="1117" y="95"/>
                </a:lnTo>
                <a:lnTo>
                  <a:pt x="1116" y="82"/>
                </a:lnTo>
                <a:lnTo>
                  <a:pt x="1109" y="72"/>
                </a:lnTo>
                <a:lnTo>
                  <a:pt x="1100" y="63"/>
                </a:lnTo>
                <a:lnTo>
                  <a:pt x="1087" y="59"/>
                </a:lnTo>
                <a:lnTo>
                  <a:pt x="1071" y="58"/>
                </a:lnTo>
                <a:lnTo>
                  <a:pt x="1015" y="58"/>
                </a:lnTo>
                <a:close/>
                <a:moveTo>
                  <a:pt x="57" y="58"/>
                </a:moveTo>
                <a:lnTo>
                  <a:pt x="57" y="217"/>
                </a:lnTo>
                <a:lnTo>
                  <a:pt x="103" y="217"/>
                </a:lnTo>
                <a:lnTo>
                  <a:pt x="125" y="215"/>
                </a:lnTo>
                <a:lnTo>
                  <a:pt x="145" y="207"/>
                </a:lnTo>
                <a:lnTo>
                  <a:pt x="160" y="195"/>
                </a:lnTo>
                <a:lnTo>
                  <a:pt x="172" y="179"/>
                </a:lnTo>
                <a:lnTo>
                  <a:pt x="179" y="160"/>
                </a:lnTo>
                <a:lnTo>
                  <a:pt x="182" y="138"/>
                </a:lnTo>
                <a:lnTo>
                  <a:pt x="182" y="137"/>
                </a:lnTo>
                <a:lnTo>
                  <a:pt x="179" y="115"/>
                </a:lnTo>
                <a:lnTo>
                  <a:pt x="172" y="95"/>
                </a:lnTo>
                <a:lnTo>
                  <a:pt x="160" y="80"/>
                </a:lnTo>
                <a:lnTo>
                  <a:pt x="145" y="68"/>
                </a:lnTo>
                <a:lnTo>
                  <a:pt x="125" y="61"/>
                </a:lnTo>
                <a:lnTo>
                  <a:pt x="103" y="58"/>
                </a:lnTo>
                <a:lnTo>
                  <a:pt x="57" y="58"/>
                </a:lnTo>
                <a:close/>
                <a:moveTo>
                  <a:pt x="2276" y="5"/>
                </a:moveTo>
                <a:lnTo>
                  <a:pt x="2397" y="5"/>
                </a:lnTo>
                <a:lnTo>
                  <a:pt x="2425" y="8"/>
                </a:lnTo>
                <a:lnTo>
                  <a:pt x="2450" y="15"/>
                </a:lnTo>
                <a:lnTo>
                  <a:pt x="2469" y="29"/>
                </a:lnTo>
                <a:lnTo>
                  <a:pt x="2484" y="46"/>
                </a:lnTo>
                <a:lnTo>
                  <a:pt x="2493" y="67"/>
                </a:lnTo>
                <a:lnTo>
                  <a:pt x="2497" y="93"/>
                </a:lnTo>
                <a:lnTo>
                  <a:pt x="2497" y="93"/>
                </a:lnTo>
                <a:lnTo>
                  <a:pt x="2494" y="116"/>
                </a:lnTo>
                <a:lnTo>
                  <a:pt x="2486" y="137"/>
                </a:lnTo>
                <a:lnTo>
                  <a:pt x="2474" y="153"/>
                </a:lnTo>
                <a:lnTo>
                  <a:pt x="2458" y="165"/>
                </a:lnTo>
                <a:lnTo>
                  <a:pt x="2440" y="175"/>
                </a:lnTo>
                <a:lnTo>
                  <a:pt x="2504" y="269"/>
                </a:lnTo>
                <a:lnTo>
                  <a:pt x="2436" y="269"/>
                </a:lnTo>
                <a:lnTo>
                  <a:pt x="2380" y="185"/>
                </a:lnTo>
                <a:lnTo>
                  <a:pt x="2334" y="185"/>
                </a:lnTo>
                <a:lnTo>
                  <a:pt x="2334" y="269"/>
                </a:lnTo>
                <a:lnTo>
                  <a:pt x="2276" y="269"/>
                </a:lnTo>
                <a:lnTo>
                  <a:pt x="2276" y="5"/>
                </a:lnTo>
                <a:close/>
                <a:moveTo>
                  <a:pt x="2024" y="5"/>
                </a:moveTo>
                <a:lnTo>
                  <a:pt x="2222" y="5"/>
                </a:lnTo>
                <a:lnTo>
                  <a:pt x="2222" y="57"/>
                </a:lnTo>
                <a:lnTo>
                  <a:pt x="2081" y="57"/>
                </a:lnTo>
                <a:lnTo>
                  <a:pt x="2081" y="110"/>
                </a:lnTo>
                <a:lnTo>
                  <a:pt x="2206" y="110"/>
                </a:lnTo>
                <a:lnTo>
                  <a:pt x="2206" y="162"/>
                </a:lnTo>
                <a:lnTo>
                  <a:pt x="2081" y="162"/>
                </a:lnTo>
                <a:lnTo>
                  <a:pt x="2081" y="217"/>
                </a:lnTo>
                <a:lnTo>
                  <a:pt x="2224" y="217"/>
                </a:lnTo>
                <a:lnTo>
                  <a:pt x="2224" y="269"/>
                </a:lnTo>
                <a:lnTo>
                  <a:pt x="2024" y="269"/>
                </a:lnTo>
                <a:lnTo>
                  <a:pt x="2024" y="5"/>
                </a:lnTo>
                <a:close/>
                <a:moveTo>
                  <a:pt x="1767" y="5"/>
                </a:moveTo>
                <a:lnTo>
                  <a:pt x="1987" y="5"/>
                </a:lnTo>
                <a:lnTo>
                  <a:pt x="1987" y="58"/>
                </a:lnTo>
                <a:lnTo>
                  <a:pt x="1905" y="58"/>
                </a:lnTo>
                <a:lnTo>
                  <a:pt x="1905" y="269"/>
                </a:lnTo>
                <a:lnTo>
                  <a:pt x="1847" y="269"/>
                </a:lnTo>
                <a:lnTo>
                  <a:pt x="1847" y="58"/>
                </a:lnTo>
                <a:lnTo>
                  <a:pt x="1767" y="58"/>
                </a:lnTo>
                <a:lnTo>
                  <a:pt x="1767" y="5"/>
                </a:lnTo>
                <a:close/>
                <a:moveTo>
                  <a:pt x="1482" y="5"/>
                </a:moveTo>
                <a:lnTo>
                  <a:pt x="1549" y="5"/>
                </a:lnTo>
                <a:lnTo>
                  <a:pt x="1612" y="111"/>
                </a:lnTo>
                <a:lnTo>
                  <a:pt x="1676" y="5"/>
                </a:lnTo>
                <a:lnTo>
                  <a:pt x="1743" y="5"/>
                </a:lnTo>
                <a:lnTo>
                  <a:pt x="1642" y="164"/>
                </a:lnTo>
                <a:lnTo>
                  <a:pt x="1642" y="269"/>
                </a:lnTo>
                <a:lnTo>
                  <a:pt x="1583" y="269"/>
                </a:lnTo>
                <a:lnTo>
                  <a:pt x="1583" y="165"/>
                </a:lnTo>
                <a:lnTo>
                  <a:pt x="1482" y="5"/>
                </a:lnTo>
                <a:close/>
                <a:moveTo>
                  <a:pt x="1224" y="5"/>
                </a:moveTo>
                <a:lnTo>
                  <a:pt x="1282" y="5"/>
                </a:lnTo>
                <a:lnTo>
                  <a:pt x="1282" y="154"/>
                </a:lnTo>
                <a:lnTo>
                  <a:pt x="1284" y="174"/>
                </a:lnTo>
                <a:lnTo>
                  <a:pt x="1289" y="190"/>
                </a:lnTo>
                <a:lnTo>
                  <a:pt x="1298" y="203"/>
                </a:lnTo>
                <a:lnTo>
                  <a:pt x="1309" y="212"/>
                </a:lnTo>
                <a:lnTo>
                  <a:pt x="1323" y="218"/>
                </a:lnTo>
                <a:lnTo>
                  <a:pt x="1340" y="220"/>
                </a:lnTo>
                <a:lnTo>
                  <a:pt x="1356" y="218"/>
                </a:lnTo>
                <a:lnTo>
                  <a:pt x="1371" y="212"/>
                </a:lnTo>
                <a:lnTo>
                  <a:pt x="1382" y="203"/>
                </a:lnTo>
                <a:lnTo>
                  <a:pt x="1389" y="191"/>
                </a:lnTo>
                <a:lnTo>
                  <a:pt x="1395" y="175"/>
                </a:lnTo>
                <a:lnTo>
                  <a:pt x="1397" y="157"/>
                </a:lnTo>
                <a:lnTo>
                  <a:pt x="1397" y="5"/>
                </a:lnTo>
                <a:lnTo>
                  <a:pt x="1454" y="5"/>
                </a:lnTo>
                <a:lnTo>
                  <a:pt x="1454" y="154"/>
                </a:lnTo>
                <a:lnTo>
                  <a:pt x="1452" y="183"/>
                </a:lnTo>
                <a:lnTo>
                  <a:pt x="1447" y="206"/>
                </a:lnTo>
                <a:lnTo>
                  <a:pt x="1437" y="227"/>
                </a:lnTo>
                <a:lnTo>
                  <a:pt x="1424" y="244"/>
                </a:lnTo>
                <a:lnTo>
                  <a:pt x="1406" y="256"/>
                </a:lnTo>
                <a:lnTo>
                  <a:pt x="1387" y="266"/>
                </a:lnTo>
                <a:lnTo>
                  <a:pt x="1364" y="271"/>
                </a:lnTo>
                <a:lnTo>
                  <a:pt x="1339" y="274"/>
                </a:lnTo>
                <a:lnTo>
                  <a:pt x="1314" y="271"/>
                </a:lnTo>
                <a:lnTo>
                  <a:pt x="1291" y="266"/>
                </a:lnTo>
                <a:lnTo>
                  <a:pt x="1272" y="256"/>
                </a:lnTo>
                <a:lnTo>
                  <a:pt x="1255" y="244"/>
                </a:lnTo>
                <a:lnTo>
                  <a:pt x="1243" y="227"/>
                </a:lnTo>
                <a:lnTo>
                  <a:pt x="1233" y="207"/>
                </a:lnTo>
                <a:lnTo>
                  <a:pt x="1227" y="184"/>
                </a:lnTo>
                <a:lnTo>
                  <a:pt x="1224" y="155"/>
                </a:lnTo>
                <a:lnTo>
                  <a:pt x="1224" y="5"/>
                </a:lnTo>
                <a:close/>
                <a:moveTo>
                  <a:pt x="956" y="5"/>
                </a:moveTo>
                <a:lnTo>
                  <a:pt x="1076" y="5"/>
                </a:lnTo>
                <a:lnTo>
                  <a:pt x="1106" y="8"/>
                </a:lnTo>
                <a:lnTo>
                  <a:pt x="1130" y="15"/>
                </a:lnTo>
                <a:lnTo>
                  <a:pt x="1150" y="29"/>
                </a:lnTo>
                <a:lnTo>
                  <a:pt x="1164" y="46"/>
                </a:lnTo>
                <a:lnTo>
                  <a:pt x="1174" y="67"/>
                </a:lnTo>
                <a:lnTo>
                  <a:pt x="1176" y="93"/>
                </a:lnTo>
                <a:lnTo>
                  <a:pt x="1176" y="93"/>
                </a:lnTo>
                <a:lnTo>
                  <a:pt x="1174" y="116"/>
                </a:lnTo>
                <a:lnTo>
                  <a:pt x="1166" y="137"/>
                </a:lnTo>
                <a:lnTo>
                  <a:pt x="1154" y="153"/>
                </a:lnTo>
                <a:lnTo>
                  <a:pt x="1138" y="165"/>
                </a:lnTo>
                <a:lnTo>
                  <a:pt x="1119" y="175"/>
                </a:lnTo>
                <a:lnTo>
                  <a:pt x="1185" y="269"/>
                </a:lnTo>
                <a:lnTo>
                  <a:pt x="1117" y="269"/>
                </a:lnTo>
                <a:lnTo>
                  <a:pt x="1060" y="185"/>
                </a:lnTo>
                <a:lnTo>
                  <a:pt x="1015" y="185"/>
                </a:lnTo>
                <a:lnTo>
                  <a:pt x="1015" y="269"/>
                </a:lnTo>
                <a:lnTo>
                  <a:pt x="956" y="269"/>
                </a:lnTo>
                <a:lnTo>
                  <a:pt x="956" y="5"/>
                </a:lnTo>
                <a:close/>
                <a:moveTo>
                  <a:pt x="287" y="5"/>
                </a:moveTo>
                <a:lnTo>
                  <a:pt x="486" y="5"/>
                </a:lnTo>
                <a:lnTo>
                  <a:pt x="486" y="57"/>
                </a:lnTo>
                <a:lnTo>
                  <a:pt x="344" y="57"/>
                </a:lnTo>
                <a:lnTo>
                  <a:pt x="344" y="110"/>
                </a:lnTo>
                <a:lnTo>
                  <a:pt x="469" y="110"/>
                </a:lnTo>
                <a:lnTo>
                  <a:pt x="469" y="162"/>
                </a:lnTo>
                <a:lnTo>
                  <a:pt x="344" y="162"/>
                </a:lnTo>
                <a:lnTo>
                  <a:pt x="344" y="217"/>
                </a:lnTo>
                <a:lnTo>
                  <a:pt x="487" y="217"/>
                </a:lnTo>
                <a:lnTo>
                  <a:pt x="487" y="269"/>
                </a:lnTo>
                <a:lnTo>
                  <a:pt x="287" y="269"/>
                </a:lnTo>
                <a:lnTo>
                  <a:pt x="287" y="5"/>
                </a:lnTo>
                <a:close/>
                <a:moveTo>
                  <a:pt x="0" y="5"/>
                </a:moveTo>
                <a:lnTo>
                  <a:pt x="103" y="5"/>
                </a:lnTo>
                <a:lnTo>
                  <a:pt x="133" y="8"/>
                </a:lnTo>
                <a:lnTo>
                  <a:pt x="160" y="15"/>
                </a:lnTo>
                <a:lnTo>
                  <a:pt x="183" y="27"/>
                </a:lnTo>
                <a:lnTo>
                  <a:pt x="204" y="43"/>
                </a:lnTo>
                <a:lnTo>
                  <a:pt x="220" y="62"/>
                </a:lnTo>
                <a:lnTo>
                  <a:pt x="232" y="84"/>
                </a:lnTo>
                <a:lnTo>
                  <a:pt x="240" y="110"/>
                </a:lnTo>
                <a:lnTo>
                  <a:pt x="243" y="137"/>
                </a:lnTo>
                <a:lnTo>
                  <a:pt x="243" y="137"/>
                </a:lnTo>
                <a:lnTo>
                  <a:pt x="240" y="164"/>
                </a:lnTo>
                <a:lnTo>
                  <a:pt x="232" y="189"/>
                </a:lnTo>
                <a:lnTo>
                  <a:pt x="220" y="211"/>
                </a:lnTo>
                <a:lnTo>
                  <a:pt x="204" y="231"/>
                </a:lnTo>
                <a:lnTo>
                  <a:pt x="183" y="247"/>
                </a:lnTo>
                <a:lnTo>
                  <a:pt x="160" y="259"/>
                </a:lnTo>
                <a:lnTo>
                  <a:pt x="133" y="266"/>
                </a:lnTo>
                <a:lnTo>
                  <a:pt x="103" y="269"/>
                </a:lnTo>
                <a:lnTo>
                  <a:pt x="0" y="269"/>
                </a:lnTo>
                <a:lnTo>
                  <a:pt x="0" y="5"/>
                </a:lnTo>
                <a:close/>
                <a:moveTo>
                  <a:pt x="788" y="0"/>
                </a:moveTo>
                <a:lnTo>
                  <a:pt x="814" y="1"/>
                </a:lnTo>
                <a:lnTo>
                  <a:pt x="836" y="6"/>
                </a:lnTo>
                <a:lnTo>
                  <a:pt x="857" y="14"/>
                </a:lnTo>
                <a:lnTo>
                  <a:pt x="874" y="24"/>
                </a:lnTo>
                <a:lnTo>
                  <a:pt x="891" y="37"/>
                </a:lnTo>
                <a:lnTo>
                  <a:pt x="854" y="82"/>
                </a:lnTo>
                <a:lnTo>
                  <a:pt x="840" y="69"/>
                </a:lnTo>
                <a:lnTo>
                  <a:pt x="824" y="61"/>
                </a:lnTo>
                <a:lnTo>
                  <a:pt x="806" y="56"/>
                </a:lnTo>
                <a:lnTo>
                  <a:pt x="786" y="54"/>
                </a:lnTo>
                <a:lnTo>
                  <a:pt x="765" y="57"/>
                </a:lnTo>
                <a:lnTo>
                  <a:pt x="747" y="65"/>
                </a:lnTo>
                <a:lnTo>
                  <a:pt x="731" y="78"/>
                </a:lnTo>
                <a:lnTo>
                  <a:pt x="720" y="95"/>
                </a:lnTo>
                <a:lnTo>
                  <a:pt x="713" y="115"/>
                </a:lnTo>
                <a:lnTo>
                  <a:pt x="709" y="137"/>
                </a:lnTo>
                <a:lnTo>
                  <a:pt x="709" y="137"/>
                </a:lnTo>
                <a:lnTo>
                  <a:pt x="713" y="160"/>
                </a:lnTo>
                <a:lnTo>
                  <a:pt x="720" y="180"/>
                </a:lnTo>
                <a:lnTo>
                  <a:pt x="733" y="197"/>
                </a:lnTo>
                <a:lnTo>
                  <a:pt x="749" y="210"/>
                </a:lnTo>
                <a:lnTo>
                  <a:pt x="767" y="218"/>
                </a:lnTo>
                <a:lnTo>
                  <a:pt x="789" y="221"/>
                </a:lnTo>
                <a:lnTo>
                  <a:pt x="810" y="220"/>
                </a:lnTo>
                <a:lnTo>
                  <a:pt x="829" y="213"/>
                </a:lnTo>
                <a:lnTo>
                  <a:pt x="845" y="205"/>
                </a:lnTo>
                <a:lnTo>
                  <a:pt x="845" y="168"/>
                </a:lnTo>
                <a:lnTo>
                  <a:pt x="786" y="168"/>
                </a:lnTo>
                <a:lnTo>
                  <a:pt x="786" y="117"/>
                </a:lnTo>
                <a:lnTo>
                  <a:pt x="900" y="117"/>
                </a:lnTo>
                <a:lnTo>
                  <a:pt x="900" y="232"/>
                </a:lnTo>
                <a:lnTo>
                  <a:pt x="883" y="245"/>
                </a:lnTo>
                <a:lnTo>
                  <a:pt x="863" y="256"/>
                </a:lnTo>
                <a:lnTo>
                  <a:pt x="841" y="265"/>
                </a:lnTo>
                <a:lnTo>
                  <a:pt x="815" y="271"/>
                </a:lnTo>
                <a:lnTo>
                  <a:pt x="788" y="274"/>
                </a:lnTo>
                <a:lnTo>
                  <a:pt x="758" y="271"/>
                </a:lnTo>
                <a:lnTo>
                  <a:pt x="731" y="264"/>
                </a:lnTo>
                <a:lnTo>
                  <a:pt x="708" y="252"/>
                </a:lnTo>
                <a:lnTo>
                  <a:pt x="687" y="236"/>
                </a:lnTo>
                <a:lnTo>
                  <a:pt x="671" y="215"/>
                </a:lnTo>
                <a:lnTo>
                  <a:pt x="659" y="192"/>
                </a:lnTo>
                <a:lnTo>
                  <a:pt x="651" y="167"/>
                </a:lnTo>
                <a:lnTo>
                  <a:pt x="649" y="138"/>
                </a:lnTo>
                <a:lnTo>
                  <a:pt x="649" y="137"/>
                </a:lnTo>
                <a:lnTo>
                  <a:pt x="651" y="110"/>
                </a:lnTo>
                <a:lnTo>
                  <a:pt x="660" y="84"/>
                </a:lnTo>
                <a:lnTo>
                  <a:pt x="672" y="61"/>
                </a:lnTo>
                <a:lnTo>
                  <a:pt x="688" y="41"/>
                </a:lnTo>
                <a:lnTo>
                  <a:pt x="708" y="24"/>
                </a:lnTo>
                <a:lnTo>
                  <a:pt x="733" y="11"/>
                </a:lnTo>
                <a:lnTo>
                  <a:pt x="758" y="3"/>
                </a:lnTo>
                <a:lnTo>
                  <a:pt x="7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latin typeface="GothamBook" pitchFamily="50" charset="0"/>
            </a:endParaRPr>
          </a:p>
        </p:txBody>
      </p:sp>
    </p:spTree>
    <p:extLst>
      <p:ext uri="{BB962C8B-B14F-4D97-AF65-F5344CB8AC3E}">
        <p14:creationId xmlns:p14="http://schemas.microsoft.com/office/powerpoint/2010/main" val="429441568"/>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698" r:id="rId3"/>
  </p:sldLayoutIdLst>
  <p:hf hdr="0" ftr="0" dt="0"/>
  <p:txStyles>
    <p:titleStyle>
      <a:lvl1pPr algn="ctr" defTabSz="914400" rtl="0" eaLnBrk="1" latinLnBrk="0" hangingPunct="1">
        <a:lnSpc>
          <a:spcPts val="3075"/>
        </a:lnSpc>
        <a:spcBef>
          <a:spcPct val="0"/>
        </a:spcBef>
        <a:buNone/>
        <a:defRPr sz="2800" kern="1200" cap="all" baseline="0">
          <a:solidFill>
            <a:schemeClr val="tx1"/>
          </a:solidFill>
          <a:latin typeface="+mj-lt"/>
          <a:ea typeface="+mj-ea"/>
          <a:cs typeface="+mj-cs"/>
        </a:defRPr>
      </a:lvl1pPr>
    </p:titleStyle>
    <p:bodyStyle>
      <a:lvl1pPr marL="0" indent="0" algn="l" defTabSz="914400" rtl="0" eaLnBrk="1" latinLnBrk="0" hangingPunct="1">
        <a:spcBef>
          <a:spcPts val="1200"/>
        </a:spcBef>
        <a:spcAft>
          <a:spcPts val="0"/>
        </a:spcAft>
        <a:buFontTx/>
        <a:buNone/>
        <a:defRPr sz="1200" kern="1200">
          <a:solidFill>
            <a:schemeClr val="tx1"/>
          </a:solidFill>
          <a:latin typeface="+mj-lt"/>
          <a:ea typeface="+mn-ea"/>
          <a:cs typeface="+mn-cs"/>
        </a:defRPr>
      </a:lvl1pPr>
      <a:lvl2pPr marL="0" indent="0" algn="l" defTabSz="914400" rtl="0" eaLnBrk="1" latinLnBrk="0" hangingPunct="1">
        <a:spcBef>
          <a:spcPts val="600"/>
        </a:spcBef>
        <a:spcAft>
          <a:spcPts val="0"/>
        </a:spcAft>
        <a:buSzPct val="70000"/>
        <a:buFontTx/>
        <a:buNone/>
        <a:defRPr sz="1200" kern="1200">
          <a:solidFill>
            <a:schemeClr val="tx1"/>
          </a:solidFill>
          <a:latin typeface="+mn-lt"/>
          <a:ea typeface="+mn-ea"/>
          <a:cs typeface="+mn-cs"/>
        </a:defRPr>
      </a:lvl2pPr>
      <a:lvl3pPr marL="180000" indent="-180000" algn="l" defTabSz="914400" rtl="0" eaLnBrk="1" latinLnBrk="0" hangingPunct="1">
        <a:spcBef>
          <a:spcPts val="600"/>
        </a:spcBef>
        <a:spcAft>
          <a:spcPts val="0"/>
        </a:spcAft>
        <a:buSzPct val="70000"/>
        <a:buFont typeface="Wingdings 3" pitchFamily="18" charset="2"/>
        <a:buChar char=""/>
        <a:defRPr sz="1200" kern="1200">
          <a:solidFill>
            <a:schemeClr val="tx1"/>
          </a:solidFill>
          <a:latin typeface="+mn-lt"/>
          <a:ea typeface="+mn-ea"/>
          <a:cs typeface="+mn-cs"/>
        </a:defRPr>
      </a:lvl3pPr>
      <a:lvl4pPr marL="576000" indent="-180000" algn="l" defTabSz="914400" rtl="0" eaLnBrk="1" latinLnBrk="0" hangingPunct="1">
        <a:spcBef>
          <a:spcPts val="600"/>
        </a:spcBef>
        <a:spcAft>
          <a:spcPts val="0"/>
        </a:spcAft>
        <a:buSzPct val="70000"/>
        <a:buFont typeface="Wingdings 3" pitchFamily="18" charset="2"/>
        <a:buChar char=""/>
        <a:defRPr sz="1200" kern="1200">
          <a:solidFill>
            <a:schemeClr val="tx1"/>
          </a:solidFill>
          <a:latin typeface="+mn-lt"/>
          <a:ea typeface="+mn-ea"/>
          <a:cs typeface="+mn-cs"/>
        </a:defRPr>
      </a:lvl4pPr>
      <a:lvl5pPr marL="972000" indent="-180000" algn="l" defTabSz="914400" rtl="0" eaLnBrk="1" latinLnBrk="0" hangingPunct="1">
        <a:spcBef>
          <a:spcPts val="600"/>
        </a:spcBef>
        <a:spcAft>
          <a:spcPts val="0"/>
        </a:spcAft>
        <a:buSzPct val="70000"/>
        <a:buFont typeface="Wingdings 3"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9.svg"/><Relationship Id="rId10" Type="http://schemas.openxmlformats.org/officeDocument/2006/relationships/image" Target="../media/image29.svg"/><Relationship Id="rId4" Type="http://schemas.openxmlformats.org/officeDocument/2006/relationships/image" Target="../media/image40.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60F7867C-A611-6C40-BC46-0F55541D88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5625" cy="5143499"/>
          </a:xfrm>
          <a:prstGeom prst="rect">
            <a:avLst/>
          </a:prstGeom>
        </p:spPr>
      </p:pic>
      <p:sp>
        <p:nvSpPr>
          <p:cNvPr id="14" name="Titel 8">
            <a:extLst>
              <a:ext uri="{FF2B5EF4-FFF2-40B4-BE49-F238E27FC236}">
                <a16:creationId xmlns:a16="http://schemas.microsoft.com/office/drawing/2014/main" id="{C19FD830-3624-B541-A25C-42B5466034E0}"/>
              </a:ext>
            </a:extLst>
          </p:cNvPr>
          <p:cNvSpPr txBox="1">
            <a:spLocks/>
          </p:cNvSpPr>
          <p:nvPr/>
        </p:nvSpPr>
        <p:spPr>
          <a:xfrm>
            <a:off x="395288" y="267756"/>
            <a:ext cx="2864182" cy="720197"/>
          </a:xfrm>
          <a:prstGeom prst="rect">
            <a:avLst/>
          </a:prstGeom>
          <a:noFill/>
        </p:spPr>
        <p:txBody>
          <a:bodyPr wrap="square" lIns="0" tIns="0" rIns="0" bIns="0">
            <a:spAutoFit/>
          </a:bodyPr>
          <a:lstStyle>
            <a:lvl1pPr algn="ctr" defTabSz="914400" rtl="0" eaLnBrk="1" latinLnBrk="0" hangingPunct="1">
              <a:lnSpc>
                <a:spcPts val="3075"/>
              </a:lnSpc>
              <a:spcBef>
                <a:spcPct val="0"/>
              </a:spcBef>
              <a:buNone/>
              <a:defRPr sz="2800" kern="1200" cap="all" baseline="0">
                <a:solidFill>
                  <a:schemeClr val="tx1"/>
                </a:solidFill>
                <a:latin typeface="+mj-lt"/>
                <a:ea typeface="+mj-ea"/>
                <a:cs typeface="+mj-cs"/>
              </a:defRPr>
            </a:lvl1pPr>
          </a:lstStyle>
          <a:p>
            <a:pPr algn="l">
              <a:lnSpc>
                <a:spcPct val="90000"/>
              </a:lnSpc>
            </a:pPr>
            <a:r>
              <a:rPr lang="en-US" sz="2600" cap="none" dirty="0">
                <a:solidFill>
                  <a:schemeClr val="bg1"/>
                </a:solidFill>
                <a:latin typeface="GothamBold" pitchFamily="50" charset="0"/>
              </a:rPr>
              <a:t>DE GRUYTER</a:t>
            </a:r>
          </a:p>
          <a:p>
            <a:pPr algn="l">
              <a:lnSpc>
                <a:spcPct val="90000"/>
              </a:lnSpc>
            </a:pPr>
            <a:r>
              <a:rPr lang="en-US" sz="2600" cap="none" dirty="0">
                <a:solidFill>
                  <a:schemeClr val="bg1"/>
                </a:solidFill>
                <a:latin typeface="GothamBold" pitchFamily="50" charset="0"/>
                <a:cs typeface="Gotham Bold" pitchFamily="2" charset="0"/>
              </a:rPr>
              <a:t>NCSC </a:t>
            </a:r>
            <a:r>
              <a:rPr lang="en-US" sz="2600" cap="none" dirty="0">
                <a:solidFill>
                  <a:schemeClr val="bg1"/>
                </a:solidFill>
                <a:latin typeface="GothamBook" pitchFamily="50" charset="0"/>
                <a:cs typeface="Gotham Bold" pitchFamily="2" charset="0"/>
              </a:rPr>
              <a:t>2022</a:t>
            </a:r>
          </a:p>
        </p:txBody>
      </p:sp>
      <p:sp>
        <p:nvSpPr>
          <p:cNvPr id="7" name="Rechteck 6">
            <a:extLst>
              <a:ext uri="{FF2B5EF4-FFF2-40B4-BE49-F238E27FC236}">
                <a16:creationId xmlns:a16="http://schemas.microsoft.com/office/drawing/2014/main" id="{BA4AF615-A817-3F49-9C84-A26D57E18E6C}"/>
              </a:ext>
            </a:extLst>
          </p:cNvPr>
          <p:cNvSpPr/>
          <p:nvPr/>
        </p:nvSpPr>
        <p:spPr bwMode="auto">
          <a:xfrm>
            <a:off x="3698425" y="824598"/>
            <a:ext cx="1747151" cy="3494304"/>
          </a:xfrm>
          <a:prstGeom prst="rect">
            <a:avLst/>
          </a:prstGeom>
          <a:solidFill>
            <a:schemeClr val="tx1">
              <a:alpha val="9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pic>
        <p:nvPicPr>
          <p:cNvPr id="8" name="Grafik 7">
            <a:extLst>
              <a:ext uri="{FF2B5EF4-FFF2-40B4-BE49-F238E27FC236}">
                <a16:creationId xmlns:a16="http://schemas.microsoft.com/office/drawing/2014/main" id="{5ABE7642-9E93-C84C-806C-6B7D9AE7F1C1}"/>
              </a:ext>
            </a:extLst>
          </p:cNvPr>
          <p:cNvPicPr>
            <a:picLocks noChangeAspect="1"/>
          </p:cNvPicPr>
          <p:nvPr/>
        </p:nvPicPr>
        <p:blipFill>
          <a:blip r:embed="rId4"/>
          <a:stretch>
            <a:fillRect/>
          </a:stretch>
        </p:blipFill>
        <p:spPr>
          <a:xfrm>
            <a:off x="4016672" y="1264831"/>
            <a:ext cx="1182028" cy="2466568"/>
          </a:xfrm>
          <a:prstGeom prst="rect">
            <a:avLst/>
          </a:prstGeom>
        </p:spPr>
      </p:pic>
      <p:pic>
        <p:nvPicPr>
          <p:cNvPr id="6" name="Picture 2" descr="Greetings from Chapel Hill">
            <a:extLst>
              <a:ext uri="{FF2B5EF4-FFF2-40B4-BE49-F238E27FC236}">
                <a16:creationId xmlns:a16="http://schemas.microsoft.com/office/drawing/2014/main" id="{6D3C94EC-E853-49FA-B59A-592D395D56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40" y="1095586"/>
            <a:ext cx="792088" cy="115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6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dplatzhalter 10">
            <a:extLst>
              <a:ext uri="{FF2B5EF4-FFF2-40B4-BE49-F238E27FC236}">
                <a16:creationId xmlns:a16="http://schemas.microsoft.com/office/drawing/2014/main" id="{1F3CB117-7811-254D-BCE4-A72DF52A1D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9" b="-4130"/>
          <a:stretch/>
        </p:blipFill>
        <p:spPr>
          <a:xfrm>
            <a:off x="5904132" y="12"/>
            <a:ext cx="3240376" cy="5148000"/>
          </a:xfrm>
          <a:prstGeom prst="rect">
            <a:avLst/>
          </a:prstGeom>
          <a:noFill/>
        </p:spPr>
      </p:pic>
      <p:pic>
        <p:nvPicPr>
          <p:cNvPr id="41" name="Grafik 40">
            <a:extLst>
              <a:ext uri="{FF2B5EF4-FFF2-40B4-BE49-F238E27FC236}">
                <a16:creationId xmlns:a16="http://schemas.microsoft.com/office/drawing/2014/main" id="{C7982BFC-3432-DC49-AB02-153AB8F9DC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8484" y="360000"/>
            <a:ext cx="216000" cy="1200560"/>
          </a:xfrm>
          <a:prstGeom prst="rect">
            <a:avLst/>
          </a:prstGeom>
        </p:spPr>
      </p:pic>
      <p:sp>
        <p:nvSpPr>
          <p:cNvPr id="21" name="Textfeld 20">
            <a:extLst>
              <a:ext uri="{FF2B5EF4-FFF2-40B4-BE49-F238E27FC236}">
                <a16:creationId xmlns:a16="http://schemas.microsoft.com/office/drawing/2014/main" id="{4BD3D864-D22F-D24B-BD41-5440D0E74F6E}"/>
              </a:ext>
            </a:extLst>
          </p:cNvPr>
          <p:cNvSpPr txBox="1"/>
          <p:nvPr/>
        </p:nvSpPr>
        <p:spPr>
          <a:xfrm>
            <a:off x="396000" y="396000"/>
            <a:ext cx="5292124" cy="630942"/>
          </a:xfrm>
          <a:prstGeom prst="rect">
            <a:avLst/>
          </a:prstGeom>
          <a:noFill/>
        </p:spPr>
        <p:txBody>
          <a:bodyPr wrap="square" lIns="0" tIns="0" rIns="0" bIns="0" rtlCol="0" anchor="t" anchorCtr="0">
            <a:spAutoFit/>
          </a:bodyPr>
          <a:lstStyle/>
          <a:p>
            <a:r>
              <a:rPr lang="en-US" sz="3200" dirty="0">
                <a:solidFill>
                  <a:srgbClr val="2B2B2E"/>
                </a:solidFill>
                <a:latin typeface="GothamMedium" pitchFamily="50" charset="0"/>
                <a:cs typeface="Gotham Medium" pitchFamily="2" charset="0"/>
              </a:rPr>
              <a:t>A Leader in Open Access</a:t>
            </a:r>
          </a:p>
          <a:p>
            <a:endParaRPr lang="de-DE" sz="900" dirty="0">
              <a:solidFill>
                <a:srgbClr val="2B2B2E"/>
              </a:solidFill>
              <a:latin typeface="GothamMedium" pitchFamily="50" charset="0"/>
              <a:cs typeface="Gotham Medium" pitchFamily="2" charset="0"/>
            </a:endParaRPr>
          </a:p>
        </p:txBody>
      </p:sp>
      <p:sp>
        <p:nvSpPr>
          <p:cNvPr id="4" name="Bildplatzhalter 3">
            <a:extLst>
              <a:ext uri="{FF2B5EF4-FFF2-40B4-BE49-F238E27FC236}">
                <a16:creationId xmlns:a16="http://schemas.microsoft.com/office/drawing/2014/main" id="{EE874EC4-768E-CC48-8481-C5ADB3F5C23E}"/>
              </a:ext>
            </a:extLst>
          </p:cNvPr>
          <p:cNvSpPr>
            <a:spLocks noGrp="1"/>
          </p:cNvSpPr>
          <p:nvPr>
            <p:ph type="pic" sz="quarter" idx="19"/>
          </p:nvPr>
        </p:nvSpPr>
        <p:spPr/>
      </p:sp>
      <p:sp>
        <p:nvSpPr>
          <p:cNvPr id="20" name="Textfeld 19">
            <a:extLst>
              <a:ext uri="{FF2B5EF4-FFF2-40B4-BE49-F238E27FC236}">
                <a16:creationId xmlns:a16="http://schemas.microsoft.com/office/drawing/2014/main" id="{9BA9264C-4AD4-7446-AACC-AEF668E1A2C2}"/>
              </a:ext>
            </a:extLst>
          </p:cNvPr>
          <p:cNvSpPr txBox="1"/>
          <p:nvPr/>
        </p:nvSpPr>
        <p:spPr>
          <a:xfrm>
            <a:off x="396000" y="1152000"/>
            <a:ext cx="4572044" cy="3014480"/>
          </a:xfrm>
          <a:prstGeom prst="rect">
            <a:avLst/>
          </a:prstGeom>
          <a:noFill/>
        </p:spPr>
        <p:txBody>
          <a:bodyPr wrap="square" lIns="0" tIns="0" rIns="0" bIns="0" rtlCol="0" anchor="t" anchorCtr="0">
            <a:spAutoFit/>
          </a:bodyPr>
          <a:lstStyle/>
          <a:p>
            <a:pPr marL="6350" lvl="2">
              <a:lnSpc>
                <a:spcPct val="130000"/>
              </a:lnSpc>
            </a:pPr>
            <a:r>
              <a:rPr lang="en-US" sz="1600" dirty="0">
                <a:latin typeface="GothamBook" pitchFamily="50" charset="0"/>
              </a:rPr>
              <a:t>De Gruyter is actively driving the transformation of its journal portfolio</a:t>
            </a:r>
          </a:p>
          <a:p>
            <a:pPr marL="307975" lvl="2">
              <a:lnSpc>
                <a:spcPct val="130000"/>
              </a:lnSpc>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We offer some 100 OA journals, 75% of which use the APC model, and 25% of which are Platinum OA.</a:t>
            </a:r>
          </a:p>
          <a:p>
            <a:pPr marL="288000" lvl="2" indent="-288000">
              <a:lnSpc>
                <a:spcPct val="130000"/>
              </a:lnSpc>
              <a:buSzPct val="130000"/>
              <a:buFont typeface="Arial" panose="020B0604020202020204" pitchFamily="34" charset="0"/>
              <a:buChar char="•"/>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Over 30 of our subscription journals have been migrated to open access.</a:t>
            </a:r>
          </a:p>
          <a:p>
            <a:pPr marL="288000" lvl="2" indent="-288000">
              <a:lnSpc>
                <a:spcPct val="130000"/>
              </a:lnSpc>
              <a:buSzPct val="130000"/>
              <a:buFont typeface="Arial" panose="020B0604020202020204" pitchFamily="34" charset="0"/>
              <a:buChar char="•"/>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Some 15 transformation agreements, mainly in Europe, provide authors free publication of OA articles in our subscription journals.</a:t>
            </a:r>
          </a:p>
          <a:p>
            <a:pPr marL="288000" lvl="2" indent="-288000">
              <a:lnSpc>
                <a:spcPct val="130000"/>
              </a:lnSpc>
              <a:buSzPct val="130000"/>
              <a:buFont typeface="Arial" panose="020B0604020202020204" pitchFamily="34" charset="0"/>
              <a:buChar char="•"/>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Subscribe-to-open (S2O) is being testing as an alternative transformation model for HSS journals.</a:t>
            </a:r>
          </a:p>
        </p:txBody>
      </p:sp>
    </p:spTree>
    <p:extLst>
      <p:ext uri="{BB962C8B-B14F-4D97-AF65-F5344CB8AC3E}">
        <p14:creationId xmlns:p14="http://schemas.microsoft.com/office/powerpoint/2010/main" val="196733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61C0911-5B02-8441-9606-E2ABEBBFEE67}"/>
              </a:ext>
            </a:extLst>
          </p:cNvPr>
          <p:cNvSpPr>
            <a:spLocks/>
          </p:cNvSpPr>
          <p:nvPr/>
        </p:nvSpPr>
        <p:spPr bwMode="auto">
          <a:xfrm>
            <a:off x="5904000" y="2119500"/>
            <a:ext cx="3240000" cy="3024000"/>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6" name="Textfeld 25">
            <a:extLst>
              <a:ext uri="{FF2B5EF4-FFF2-40B4-BE49-F238E27FC236}">
                <a16:creationId xmlns:a16="http://schemas.microsoft.com/office/drawing/2014/main" id="{7EF51632-56AF-8D46-88F3-3AF77981DB28}"/>
              </a:ext>
            </a:extLst>
          </p:cNvPr>
          <p:cNvSpPr txBox="1"/>
          <p:nvPr/>
        </p:nvSpPr>
        <p:spPr>
          <a:xfrm>
            <a:off x="6120174" y="2715766"/>
            <a:ext cx="2664294" cy="1866665"/>
          </a:xfrm>
          <a:prstGeom prst="rect">
            <a:avLst/>
          </a:prstGeom>
          <a:noFill/>
        </p:spPr>
        <p:txBody>
          <a:bodyPr wrap="square" lIns="0" tIns="0" rIns="0" bIns="0" rtlCol="0" anchor="t" anchorCtr="0">
            <a:spAutoFit/>
          </a:bodyPr>
          <a:lstStyle/>
          <a:p>
            <a:r>
              <a:rPr lang="en-US" sz="1600" dirty="0">
                <a:solidFill>
                  <a:srgbClr val="2B2B2E"/>
                </a:solidFill>
                <a:latin typeface="GothamBook" pitchFamily="50" charset="0"/>
                <a:cs typeface="Gotham Medium" pitchFamily="2" charset="0"/>
              </a:rPr>
              <a:t>Involvement </a:t>
            </a:r>
          </a:p>
          <a:p>
            <a:pPr>
              <a:lnSpc>
                <a:spcPct val="130000"/>
              </a:lnSpc>
            </a:pPr>
            <a:endParaRPr lang="de-DE" sz="900" dirty="0">
              <a:solidFill>
                <a:srgbClr val="2B2B2E"/>
              </a:solidFill>
              <a:latin typeface="GothamBook" pitchFamily="50" charset="0"/>
              <a:cs typeface="Gotham Medium" pitchFamily="2" charset="0"/>
            </a:endParaRPr>
          </a:p>
          <a:p>
            <a:pPr marL="288000" lvl="2" indent="-288000">
              <a:lnSpc>
                <a:spcPct val="130000"/>
              </a:lnSpc>
              <a:buSzPct val="130000"/>
              <a:buBlip>
                <a:blip r:embed="rId2"/>
              </a:buBlip>
              <a:tabLst>
                <a:tab pos="307975" algn="l"/>
              </a:tabLst>
            </a:pPr>
            <a:r>
              <a:rPr lang="en-US" sz="900" dirty="0">
                <a:latin typeface="GothamBook" pitchFamily="50" charset="0"/>
              </a:rPr>
              <a:t>De Gruyter is </a:t>
            </a:r>
            <a:r>
              <a:rPr lang="en-US" sz="900" dirty="0">
                <a:latin typeface="+mj-lt"/>
              </a:rPr>
              <a:t>Member of the Open Access Scholarly Publishing Association</a:t>
            </a:r>
            <a:r>
              <a:rPr lang="en-US" sz="900" dirty="0">
                <a:latin typeface="GothamBook" pitchFamily="50" charset="0"/>
              </a:rPr>
              <a:t> (OASPA) and a </a:t>
            </a:r>
            <a:r>
              <a:rPr lang="en-US" sz="900" dirty="0">
                <a:latin typeface="+mj-lt"/>
              </a:rPr>
              <a:t>Sponsor of the Directory of Open Access Books</a:t>
            </a:r>
            <a:r>
              <a:rPr lang="en-US" sz="900" dirty="0">
                <a:latin typeface="GothamBook" pitchFamily="50" charset="0"/>
              </a:rPr>
              <a:t> (DOAB).</a:t>
            </a:r>
          </a:p>
          <a:p>
            <a:pPr marL="311150">
              <a:lnSpc>
                <a:spcPct val="130000"/>
              </a:lnSpc>
            </a:pPr>
            <a:endParaRPr lang="de-DE" sz="900" dirty="0">
              <a:solidFill>
                <a:srgbClr val="2B2B2E"/>
              </a:solidFill>
              <a:latin typeface="GothamBook" pitchFamily="50" charset="0"/>
              <a:cs typeface="Gotham Medium" pitchFamily="2" charset="0"/>
            </a:endParaRPr>
          </a:p>
          <a:p>
            <a:pPr marL="311150">
              <a:lnSpc>
                <a:spcPct val="130000"/>
              </a:lnSpc>
            </a:pPr>
            <a:endParaRPr lang="de-DE" sz="900" dirty="0">
              <a:solidFill>
                <a:srgbClr val="2B2B2E"/>
              </a:solidFill>
              <a:latin typeface="GothamBook" pitchFamily="50" charset="0"/>
              <a:cs typeface="Gotham Medium" pitchFamily="2" charset="0"/>
            </a:endParaRPr>
          </a:p>
          <a:p>
            <a:pPr marL="311150" lvl="0">
              <a:lnSpc>
                <a:spcPct val="130000"/>
              </a:lnSpc>
            </a:pPr>
            <a:br>
              <a:rPr lang="en-US" sz="900" dirty="0">
                <a:solidFill>
                  <a:srgbClr val="2B2B2E"/>
                </a:solidFill>
                <a:latin typeface="GothamBook" pitchFamily="50" charset="0"/>
                <a:cs typeface="Gotham Medium" pitchFamily="2" charset="0"/>
              </a:rPr>
            </a:br>
            <a:endParaRPr lang="en-US" sz="900" dirty="0">
              <a:solidFill>
                <a:srgbClr val="2B2B2E"/>
              </a:solidFill>
              <a:latin typeface="GothamBook" pitchFamily="50" charset="0"/>
              <a:cs typeface="Gotham Medium" pitchFamily="2" charset="0"/>
            </a:endParaRPr>
          </a:p>
        </p:txBody>
      </p:sp>
      <p:sp>
        <p:nvSpPr>
          <p:cNvPr id="21" name="Textfeld 20">
            <a:extLst>
              <a:ext uri="{FF2B5EF4-FFF2-40B4-BE49-F238E27FC236}">
                <a16:creationId xmlns:a16="http://schemas.microsoft.com/office/drawing/2014/main" id="{4BD3D864-D22F-D24B-BD41-5440D0E74F6E}"/>
              </a:ext>
            </a:extLst>
          </p:cNvPr>
          <p:cNvSpPr txBox="1"/>
          <p:nvPr/>
        </p:nvSpPr>
        <p:spPr>
          <a:xfrm>
            <a:off x="396000" y="396000"/>
            <a:ext cx="5292124" cy="630942"/>
          </a:xfrm>
          <a:prstGeom prst="rect">
            <a:avLst/>
          </a:prstGeom>
          <a:noFill/>
        </p:spPr>
        <p:txBody>
          <a:bodyPr wrap="square" lIns="0" tIns="0" rIns="0" bIns="0" rtlCol="0" anchor="t" anchorCtr="0">
            <a:spAutoFit/>
          </a:bodyPr>
          <a:lstStyle/>
          <a:p>
            <a:r>
              <a:rPr lang="en-US" sz="3200" dirty="0">
                <a:solidFill>
                  <a:srgbClr val="2B2B2E"/>
                </a:solidFill>
                <a:latin typeface="GothamMedium" pitchFamily="50" charset="0"/>
                <a:cs typeface="Gotham Medium" pitchFamily="2" charset="0"/>
              </a:rPr>
              <a:t>A Leader in Open Access</a:t>
            </a:r>
          </a:p>
          <a:p>
            <a:endParaRPr lang="de-DE" sz="900" dirty="0">
              <a:solidFill>
                <a:srgbClr val="2B2B2E"/>
              </a:solidFill>
              <a:latin typeface="GothamMedium" pitchFamily="50" charset="0"/>
              <a:cs typeface="Gotham Medium" pitchFamily="2" charset="0"/>
            </a:endParaRPr>
          </a:p>
        </p:txBody>
      </p:sp>
      <p:sp>
        <p:nvSpPr>
          <p:cNvPr id="4" name="Bildplatzhalter 3">
            <a:extLst>
              <a:ext uri="{FF2B5EF4-FFF2-40B4-BE49-F238E27FC236}">
                <a16:creationId xmlns:a16="http://schemas.microsoft.com/office/drawing/2014/main" id="{EE874EC4-768E-CC48-8481-C5ADB3F5C23E}"/>
              </a:ext>
            </a:extLst>
          </p:cNvPr>
          <p:cNvSpPr>
            <a:spLocks noGrp="1"/>
          </p:cNvSpPr>
          <p:nvPr>
            <p:ph type="pic" sz="quarter" idx="19"/>
          </p:nvPr>
        </p:nvSpPr>
        <p:spPr/>
      </p:sp>
      <p:sp>
        <p:nvSpPr>
          <p:cNvPr id="20" name="Textfeld 19">
            <a:extLst>
              <a:ext uri="{FF2B5EF4-FFF2-40B4-BE49-F238E27FC236}">
                <a16:creationId xmlns:a16="http://schemas.microsoft.com/office/drawing/2014/main" id="{9BA9264C-4AD4-7446-AACC-AEF668E1A2C2}"/>
              </a:ext>
            </a:extLst>
          </p:cNvPr>
          <p:cNvSpPr txBox="1"/>
          <p:nvPr/>
        </p:nvSpPr>
        <p:spPr>
          <a:xfrm>
            <a:off x="396000" y="1152000"/>
            <a:ext cx="4788068" cy="2840778"/>
          </a:xfrm>
          <a:prstGeom prst="rect">
            <a:avLst/>
          </a:prstGeom>
          <a:noFill/>
        </p:spPr>
        <p:txBody>
          <a:bodyPr wrap="square" lIns="0" tIns="0" rIns="0" bIns="0" rtlCol="0" anchor="t" anchorCtr="0">
            <a:spAutoFit/>
          </a:bodyPr>
          <a:lstStyle/>
          <a:p>
            <a:pPr marL="6350" lvl="2">
              <a:lnSpc>
                <a:spcPct val="130000"/>
              </a:lnSpc>
            </a:pPr>
            <a:r>
              <a:rPr lang="en-US" sz="1600" dirty="0">
                <a:latin typeface="GothamBook" pitchFamily="50" charset="0"/>
              </a:rPr>
              <a:t>Our OA book portfolio has grown continuously since 2010.</a:t>
            </a:r>
          </a:p>
          <a:p>
            <a:pPr marL="307975" lvl="2">
              <a:lnSpc>
                <a:spcPct val="130000"/>
              </a:lnSpc>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With more than 3,500 OA books on degruyter.com, we are one of the world's largest independent providers of OA books.</a:t>
            </a:r>
          </a:p>
          <a:p>
            <a:pPr marL="288000" lvl="2" indent="-288000">
              <a:lnSpc>
                <a:spcPct val="130000"/>
              </a:lnSpc>
              <a:buSzPct val="130000"/>
              <a:buFont typeface="Arial" panose="020B0604020202020204" pitchFamily="34" charset="0"/>
              <a:buChar char="•"/>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We have established numerous OA series with renowned partners and research institutes worldwide.</a:t>
            </a:r>
          </a:p>
          <a:p>
            <a:pPr marL="288000" lvl="2" indent="-288000">
              <a:lnSpc>
                <a:spcPct val="130000"/>
              </a:lnSpc>
              <a:buSzPct val="130000"/>
              <a:buFont typeface="Arial" panose="020B0604020202020204" pitchFamily="34" charset="0"/>
              <a:buChar char="•"/>
              <a:tabLst>
                <a:tab pos="307975" algn="l"/>
              </a:tabLst>
            </a:pPr>
            <a:endParaRPr lang="de-DE" sz="1000" dirty="0">
              <a:latin typeface="GothamBook" pitchFamily="50" charset="0"/>
            </a:endParaRPr>
          </a:p>
          <a:p>
            <a:pPr marL="288000" lvl="2" indent="-288000">
              <a:lnSpc>
                <a:spcPct val="130000"/>
              </a:lnSpc>
              <a:buSzPct val="130000"/>
              <a:buFont typeface="Arial" panose="020B0604020202020204" pitchFamily="34" charset="0"/>
              <a:buChar char="•"/>
              <a:tabLst>
                <a:tab pos="307975" algn="l"/>
              </a:tabLst>
            </a:pPr>
            <a:r>
              <a:rPr lang="en-US" sz="1000" dirty="0">
                <a:latin typeface="GothamBook" pitchFamily="50" charset="0"/>
              </a:rPr>
              <a:t>We have developed new OA funding strategies, including collaborative funding models.</a:t>
            </a:r>
          </a:p>
          <a:p>
            <a:pPr marL="307975" lvl="2">
              <a:lnSpc>
                <a:spcPct val="130000"/>
              </a:lnSpc>
              <a:tabLst>
                <a:tab pos="307975" algn="l"/>
              </a:tabLst>
            </a:pPr>
            <a:endParaRPr lang="de-DE" sz="1000" dirty="0">
              <a:latin typeface="GothamBook" pitchFamily="50" charset="0"/>
            </a:endParaRPr>
          </a:p>
          <a:p>
            <a:pPr marL="307975" lvl="2">
              <a:lnSpc>
                <a:spcPct val="130000"/>
              </a:lnSpc>
              <a:tabLst>
                <a:tab pos="307975" algn="l"/>
              </a:tabLst>
            </a:pPr>
            <a:endParaRPr lang="de-DE" sz="1000" dirty="0">
              <a:solidFill>
                <a:srgbClr val="2B2B2E"/>
              </a:solidFill>
              <a:latin typeface="GothamBook" pitchFamily="50" charset="0"/>
            </a:endParaRPr>
          </a:p>
        </p:txBody>
      </p:sp>
      <p:pic>
        <p:nvPicPr>
          <p:cNvPr id="2050" name="Picture 2">
            <a:extLst>
              <a:ext uri="{FF2B5EF4-FFF2-40B4-BE49-F238E27FC236}">
                <a16:creationId xmlns:a16="http://schemas.microsoft.com/office/drawing/2014/main" id="{7F6E9A8E-AE0C-1049-B4A8-52CAFCD10375}"/>
              </a:ext>
            </a:extLst>
          </p:cNvPr>
          <p:cNvPicPr>
            <a:picLocks noChangeAspect="1" noChangeArrowheads="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6408204" y="3831890"/>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line Library and Publication Platform | Directory of Open Access Books">
            <a:extLst>
              <a:ext uri="{FF2B5EF4-FFF2-40B4-BE49-F238E27FC236}">
                <a16:creationId xmlns:a16="http://schemas.microsoft.com/office/drawing/2014/main" id="{49557A66-FFCE-564B-923D-DEFB06E59F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6316" y="3902098"/>
            <a:ext cx="1512168" cy="7938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4B021B61-3CE5-2346-B927-A6AB9851B8C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04000" y="4"/>
            <a:ext cx="3240000" cy="2417131"/>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platzhalter 10">
            <a:extLst>
              <a:ext uri="{FF2B5EF4-FFF2-40B4-BE49-F238E27FC236}">
                <a16:creationId xmlns:a16="http://schemas.microsoft.com/office/drawing/2014/main" id="{A5C7C69C-B393-1749-9FD8-2D179A6F31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6"/>
          <a:stretch/>
        </p:blipFill>
        <p:spPr>
          <a:xfrm>
            <a:off x="5904614" y="12"/>
            <a:ext cx="3239893" cy="2466742"/>
          </a:xfrm>
          <a:prstGeom prst="rect">
            <a:avLst/>
          </a:prstGeom>
          <a:solidFill>
            <a:srgbClr val="FF9900"/>
          </a:solidFill>
        </p:spPr>
      </p:pic>
      <p:pic>
        <p:nvPicPr>
          <p:cNvPr id="41" name="Grafik 40">
            <a:extLst>
              <a:ext uri="{FF2B5EF4-FFF2-40B4-BE49-F238E27FC236}">
                <a16:creationId xmlns:a16="http://schemas.microsoft.com/office/drawing/2014/main" id="{C7982BFC-3432-DC49-AB02-153AB8F9DC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8484" y="360000"/>
            <a:ext cx="216000" cy="1200560"/>
          </a:xfrm>
          <a:prstGeom prst="rect">
            <a:avLst/>
          </a:prstGeom>
        </p:spPr>
      </p:pic>
    </p:spTree>
    <p:extLst>
      <p:ext uri="{BB962C8B-B14F-4D97-AF65-F5344CB8AC3E}">
        <p14:creationId xmlns:p14="http://schemas.microsoft.com/office/powerpoint/2010/main" val="3280727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B3144B7-E1E0-4ECD-8F90-D01910B0B5A5}"/>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5292" r="4585"/>
          <a:stretch/>
        </p:blipFill>
        <p:spPr>
          <a:xfrm>
            <a:off x="0" y="-9017"/>
            <a:ext cx="9252520" cy="5143489"/>
          </a:xfrm>
          <a:prstGeom prst="rect">
            <a:avLst/>
          </a:prstGeom>
        </p:spPr>
      </p:pic>
      <p:sp>
        <p:nvSpPr>
          <p:cNvPr id="28" name="Title 4">
            <a:extLst>
              <a:ext uri="{FF2B5EF4-FFF2-40B4-BE49-F238E27FC236}">
                <a16:creationId xmlns:a16="http://schemas.microsoft.com/office/drawing/2014/main" id="{787ACAA4-BC44-45DB-9E2B-4C3DE8C9AA74}"/>
              </a:ext>
            </a:extLst>
          </p:cNvPr>
          <p:cNvSpPr>
            <a:spLocks noGrp="1"/>
          </p:cNvSpPr>
          <p:nvPr>
            <p:ph type="ctrTitle"/>
          </p:nvPr>
        </p:nvSpPr>
        <p:spPr>
          <a:xfrm>
            <a:off x="4423420" y="2246003"/>
            <a:ext cx="4571981" cy="1192634"/>
          </a:xfrm>
        </p:spPr>
        <p:txBody>
          <a:bodyPr/>
          <a:lstStyle/>
          <a:p>
            <a:pPr algn="l"/>
            <a:r>
              <a:rPr lang="en-US" dirty="0"/>
              <a:t>University Press Library </a:t>
            </a:r>
            <a:br>
              <a:rPr lang="en-US" dirty="0"/>
            </a:br>
            <a:r>
              <a:rPr lang="en-US" dirty="0"/>
              <a:t>Program</a:t>
            </a:r>
          </a:p>
        </p:txBody>
      </p:sp>
      <p:sp>
        <p:nvSpPr>
          <p:cNvPr id="16" name="Rectangle 15">
            <a:extLst>
              <a:ext uri="{FF2B5EF4-FFF2-40B4-BE49-F238E27FC236}">
                <a16:creationId xmlns:a16="http://schemas.microsoft.com/office/drawing/2014/main" id="{069B6514-639A-4CE1-A2D9-27C7E6243118}"/>
              </a:ext>
              <a:ext uri="{C183D7F6-B498-43B3-948B-1728B52AA6E4}">
                <adec:decorative xmlns:adec="http://schemas.microsoft.com/office/drawing/2017/decorative" val="1"/>
              </a:ext>
            </a:extLst>
          </p:cNvPr>
          <p:cNvSpPr/>
          <p:nvPr/>
        </p:nvSpPr>
        <p:spPr>
          <a:xfrm>
            <a:off x="611560" y="-9017"/>
            <a:ext cx="3347087" cy="514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Press Library logo wheel including all participating press logos.">
            <a:extLst>
              <a:ext uri="{FF2B5EF4-FFF2-40B4-BE49-F238E27FC236}">
                <a16:creationId xmlns:a16="http://schemas.microsoft.com/office/drawing/2014/main" id="{15BE0A40-A2FE-4640-8B50-121955917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07" y="1439775"/>
            <a:ext cx="3323792" cy="2805090"/>
          </a:xfrm>
          <a:prstGeom prst="rect">
            <a:avLst/>
          </a:prstGeom>
        </p:spPr>
      </p:pic>
    </p:spTree>
    <p:extLst>
      <p:ext uri="{BB962C8B-B14F-4D97-AF65-F5344CB8AC3E}">
        <p14:creationId xmlns:p14="http://schemas.microsoft.com/office/powerpoint/2010/main" val="224434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B89E-E581-43C5-9425-34E0ED2E4BF1}"/>
              </a:ext>
            </a:extLst>
          </p:cNvPr>
          <p:cNvSpPr>
            <a:spLocks noGrp="1"/>
          </p:cNvSpPr>
          <p:nvPr>
            <p:ph type="title"/>
          </p:nvPr>
        </p:nvSpPr>
        <p:spPr>
          <a:xfrm>
            <a:off x="2483768" y="699542"/>
            <a:ext cx="6261780" cy="831952"/>
          </a:xfrm>
        </p:spPr>
        <p:txBody>
          <a:bodyPr/>
          <a:lstStyle/>
          <a:p>
            <a:r>
              <a:rPr lang="en-US" sz="3200" cap="none" dirty="0">
                <a:solidFill>
                  <a:srgbClr val="2B2B2E"/>
                </a:solidFill>
                <a:latin typeface="GothamMedium" pitchFamily="50" charset="0"/>
                <a:ea typeface="+mn-ea"/>
                <a:cs typeface="Gotham Medium" pitchFamily="2" charset="0"/>
              </a:rPr>
              <a:t>De Gruyter’s University Press Library (UPL) Program</a:t>
            </a:r>
            <a:r>
              <a:rPr kumimoji="0" lang="en-US" sz="2800" b="0" i="0" u="none" strike="noStrike" kern="1200" cap="none" spc="0" normalizeH="0" baseline="0" noProof="0" dirty="0">
                <a:ln>
                  <a:noFill/>
                </a:ln>
                <a:solidFill>
                  <a:srgbClr val="2B2B2E"/>
                </a:solidFill>
                <a:effectLst/>
                <a:uLnTx/>
                <a:uFillTx/>
                <a:latin typeface="GothamMedium" pitchFamily="50" charset="0"/>
                <a:ea typeface="+mn-ea"/>
                <a:cs typeface="Gotham Medium" pitchFamily="2" charset="0"/>
              </a:rPr>
              <a:t> </a:t>
            </a:r>
            <a:r>
              <a:rPr lang="en-US" sz="900" cap="none" dirty="0">
                <a:solidFill>
                  <a:srgbClr val="2B2B2E"/>
                </a:solidFill>
                <a:latin typeface="GothamLight" pitchFamily="50" charset="0"/>
                <a:ea typeface="+mn-ea"/>
                <a:cs typeface="Gotham Light" pitchFamily="2" charset="0"/>
              </a:rPr>
              <a:t>1</a:t>
            </a:r>
            <a:r>
              <a:rPr kumimoji="0" lang="en-US" sz="900" b="0" i="0" u="none" strike="noStrike" kern="1200" cap="none" spc="0" normalizeH="0" baseline="0" noProof="0" dirty="0">
                <a:ln>
                  <a:noFill/>
                </a:ln>
                <a:solidFill>
                  <a:srgbClr val="2B2B2E"/>
                </a:solidFill>
                <a:effectLst/>
                <a:uLnTx/>
                <a:uFillTx/>
                <a:latin typeface="GothamLight" pitchFamily="50" charset="0"/>
                <a:ea typeface="+mn-ea"/>
                <a:cs typeface="Gotham Light" pitchFamily="2" charset="0"/>
              </a:rPr>
              <a:t>/2</a:t>
            </a:r>
            <a:endParaRPr lang="en-US" sz="3200" cap="none" dirty="0">
              <a:solidFill>
                <a:srgbClr val="2B2B2E"/>
              </a:solidFill>
              <a:latin typeface="GothamMedium" pitchFamily="50" charset="0"/>
              <a:ea typeface="+mn-ea"/>
              <a:cs typeface="Gotham Medium" pitchFamily="2" charset="0"/>
            </a:endParaRPr>
          </a:p>
        </p:txBody>
      </p:sp>
      <p:sp>
        <p:nvSpPr>
          <p:cNvPr id="6" name="Content Placeholder 5">
            <a:extLst>
              <a:ext uri="{FF2B5EF4-FFF2-40B4-BE49-F238E27FC236}">
                <a16:creationId xmlns:a16="http://schemas.microsoft.com/office/drawing/2014/main" id="{92B20B72-10A3-41A5-9202-C9AF9673EA2F}"/>
              </a:ext>
            </a:extLst>
          </p:cNvPr>
          <p:cNvSpPr>
            <a:spLocks noGrp="1"/>
          </p:cNvSpPr>
          <p:nvPr>
            <p:ph idx="1"/>
          </p:nvPr>
        </p:nvSpPr>
        <p:spPr>
          <a:xfrm>
            <a:off x="2483768" y="1887674"/>
            <a:ext cx="5868232" cy="2792326"/>
          </a:xfrm>
        </p:spPr>
        <p:txBody>
          <a:bodyPr/>
          <a:lstStyle/>
          <a:p>
            <a:pPr lvl="1">
              <a:lnSpc>
                <a:spcPct val="140000"/>
              </a:lnSpc>
              <a:spcBef>
                <a:spcPts val="0"/>
              </a:spcBef>
            </a:pPr>
            <a:r>
              <a:rPr lang="en-US" sz="1050" dirty="0"/>
              <a:t>De Gruyter’s University Press Library (UPL) provides libraries the option of purchasing the complete front-list of books published by 19 prestigious university presses, all under a multi-use DRM-free license.</a:t>
            </a:r>
          </a:p>
          <a:p>
            <a:pPr lvl="1">
              <a:lnSpc>
                <a:spcPct val="140000"/>
              </a:lnSpc>
              <a:spcBef>
                <a:spcPts val="0"/>
              </a:spcBef>
            </a:pPr>
            <a:r>
              <a:rPr lang="en-US" sz="1050" dirty="0"/>
              <a:t> </a:t>
            </a:r>
          </a:p>
          <a:p>
            <a:pPr lvl="1">
              <a:lnSpc>
                <a:spcPct val="140000"/>
              </a:lnSpc>
              <a:spcBef>
                <a:spcPts val="0"/>
              </a:spcBef>
            </a:pPr>
            <a:r>
              <a:rPr lang="en-US" sz="1050" dirty="0"/>
              <a:t>This level of digital availability and accessibility is unrivaled by other sources of university press content.</a:t>
            </a:r>
          </a:p>
          <a:p>
            <a:pPr lvl="1">
              <a:lnSpc>
                <a:spcPct val="140000"/>
              </a:lnSpc>
              <a:spcBef>
                <a:spcPts val="0"/>
              </a:spcBef>
            </a:pPr>
            <a:endParaRPr lang="en-US" sz="1050" dirty="0"/>
          </a:p>
          <a:p>
            <a:pPr lvl="1">
              <a:lnSpc>
                <a:spcPct val="140000"/>
              </a:lnSpc>
              <a:spcBef>
                <a:spcPts val="0"/>
              </a:spcBef>
            </a:pPr>
            <a:r>
              <a:rPr lang="en-US" sz="1050" dirty="0"/>
              <a:t>The University Press Library started out in 2014 as a pilot project, with three university presses and 10 participating libraries. University presses were assigning digital rights to their eBooks unevenly by title and by vendor (a practice that continues today), which was frustrating for libraries where content was needed by patrons in digital format and without restrictions.</a:t>
            </a:r>
          </a:p>
          <a:p>
            <a:pPr lvl="1"/>
            <a:endParaRPr lang="en-US" sz="1050" dirty="0"/>
          </a:p>
          <a:p>
            <a:pPr lvl="2"/>
            <a:endParaRPr lang="en-US" dirty="0"/>
          </a:p>
          <a:p>
            <a:pPr lvl="2"/>
            <a:endParaRPr lang="en-US" dirty="0"/>
          </a:p>
        </p:txBody>
      </p:sp>
      <p:pic>
        <p:nvPicPr>
          <p:cNvPr id="7" name="Picture 6">
            <a:extLst>
              <a:ext uri="{FF2B5EF4-FFF2-40B4-BE49-F238E27FC236}">
                <a16:creationId xmlns:a16="http://schemas.microsoft.com/office/drawing/2014/main" id="{1375E5D6-201B-4809-95BF-F871F96D7E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2" y="4926452"/>
            <a:ext cx="9144000" cy="219456"/>
          </a:xfrm>
          <a:prstGeom prst="rect">
            <a:avLst/>
          </a:prstGeom>
        </p:spPr>
      </p:pic>
    </p:spTree>
    <p:extLst>
      <p:ext uri="{BB962C8B-B14F-4D97-AF65-F5344CB8AC3E}">
        <p14:creationId xmlns:p14="http://schemas.microsoft.com/office/powerpoint/2010/main" val="316998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B89E-E581-43C5-9425-34E0ED2E4BF1}"/>
              </a:ext>
            </a:extLst>
          </p:cNvPr>
          <p:cNvSpPr>
            <a:spLocks noGrp="1"/>
          </p:cNvSpPr>
          <p:nvPr>
            <p:ph type="title"/>
          </p:nvPr>
        </p:nvSpPr>
        <p:spPr>
          <a:xfrm>
            <a:off x="2483768" y="699542"/>
            <a:ext cx="6261780" cy="831952"/>
          </a:xfrm>
        </p:spPr>
        <p:txBody>
          <a:bodyPr/>
          <a:lstStyle/>
          <a:p>
            <a:r>
              <a:rPr lang="en-US" sz="3200" cap="none" dirty="0">
                <a:solidFill>
                  <a:srgbClr val="2B2B2E"/>
                </a:solidFill>
                <a:latin typeface="GothamMedium" pitchFamily="50" charset="0"/>
                <a:ea typeface="+mn-ea"/>
                <a:cs typeface="Gotham Medium" pitchFamily="2" charset="0"/>
              </a:rPr>
              <a:t>De Gruyter’s University Press Library (UPL) Program</a:t>
            </a:r>
            <a:r>
              <a:rPr kumimoji="0" lang="en-US" sz="2800" b="0" i="0" u="none" strike="noStrike" kern="1200" cap="none" spc="0" normalizeH="0" baseline="0" noProof="0" dirty="0">
                <a:ln>
                  <a:noFill/>
                </a:ln>
                <a:solidFill>
                  <a:srgbClr val="2B2B2E"/>
                </a:solidFill>
                <a:effectLst/>
                <a:uLnTx/>
                <a:uFillTx/>
                <a:latin typeface="GothamMedium" pitchFamily="50" charset="0"/>
                <a:ea typeface="+mn-ea"/>
                <a:cs typeface="Gotham Medium" pitchFamily="2" charset="0"/>
              </a:rPr>
              <a:t> </a:t>
            </a:r>
            <a:r>
              <a:rPr lang="en-US" sz="900" cap="none" dirty="0">
                <a:solidFill>
                  <a:srgbClr val="2B2B2E"/>
                </a:solidFill>
                <a:latin typeface="GothamLight" pitchFamily="50" charset="0"/>
                <a:ea typeface="+mn-ea"/>
                <a:cs typeface="Gotham Light" pitchFamily="2" charset="0"/>
              </a:rPr>
              <a:t>2</a:t>
            </a:r>
            <a:r>
              <a:rPr kumimoji="0" lang="en-US" sz="900" b="0" i="0" u="none" strike="noStrike" kern="1200" cap="none" spc="0" normalizeH="0" baseline="0" noProof="0" dirty="0">
                <a:ln>
                  <a:noFill/>
                </a:ln>
                <a:solidFill>
                  <a:srgbClr val="2B2B2E"/>
                </a:solidFill>
                <a:effectLst/>
                <a:uLnTx/>
                <a:uFillTx/>
                <a:latin typeface="GothamLight" pitchFamily="50" charset="0"/>
                <a:ea typeface="+mn-ea"/>
                <a:cs typeface="Gotham Light" pitchFamily="2" charset="0"/>
              </a:rPr>
              <a:t>/2</a:t>
            </a:r>
            <a:endParaRPr lang="en-US" sz="3200" cap="none" dirty="0">
              <a:solidFill>
                <a:srgbClr val="2B2B2E"/>
              </a:solidFill>
              <a:latin typeface="GothamMedium" pitchFamily="50" charset="0"/>
              <a:ea typeface="+mn-ea"/>
              <a:cs typeface="Gotham Medium" pitchFamily="2" charset="0"/>
            </a:endParaRPr>
          </a:p>
        </p:txBody>
      </p:sp>
      <p:sp>
        <p:nvSpPr>
          <p:cNvPr id="6" name="Content Placeholder 5">
            <a:extLst>
              <a:ext uri="{FF2B5EF4-FFF2-40B4-BE49-F238E27FC236}">
                <a16:creationId xmlns:a16="http://schemas.microsoft.com/office/drawing/2014/main" id="{92B20B72-10A3-41A5-9202-C9AF9673EA2F}"/>
              </a:ext>
            </a:extLst>
          </p:cNvPr>
          <p:cNvSpPr>
            <a:spLocks noGrp="1"/>
          </p:cNvSpPr>
          <p:nvPr>
            <p:ph idx="1"/>
          </p:nvPr>
        </p:nvSpPr>
        <p:spPr>
          <a:xfrm>
            <a:off x="2483768" y="1887674"/>
            <a:ext cx="5868232" cy="2792326"/>
          </a:xfrm>
        </p:spPr>
        <p:txBody>
          <a:bodyPr/>
          <a:lstStyle/>
          <a:p>
            <a:pPr lvl="1">
              <a:lnSpc>
                <a:spcPct val="140000"/>
              </a:lnSpc>
              <a:spcBef>
                <a:spcPts val="0"/>
              </a:spcBef>
            </a:pPr>
            <a:r>
              <a:rPr lang="en-US" sz="1050" dirty="0"/>
              <a:t>Titles that are ‘single-user only’ on other platforms, when available at all in digital format, are included in the University Press Library on the De Gruyter platform.</a:t>
            </a:r>
          </a:p>
          <a:p>
            <a:pPr lvl="1">
              <a:lnSpc>
                <a:spcPct val="140000"/>
              </a:lnSpc>
              <a:spcBef>
                <a:spcPts val="0"/>
              </a:spcBef>
            </a:pPr>
            <a:endParaRPr lang="en-US" sz="1050" dirty="0"/>
          </a:p>
          <a:p>
            <a:pPr lvl="1">
              <a:lnSpc>
                <a:spcPct val="140000"/>
              </a:lnSpc>
              <a:spcBef>
                <a:spcPts val="0"/>
              </a:spcBef>
            </a:pPr>
            <a:r>
              <a:rPr lang="en-US" sz="1050" dirty="0"/>
              <a:t>This content is provided in press-specific collections from copyright years 2014 to 2022+ on the De Gruyter platform.</a:t>
            </a:r>
          </a:p>
          <a:p>
            <a:pPr lvl="1">
              <a:lnSpc>
                <a:spcPct val="140000"/>
              </a:lnSpc>
              <a:spcBef>
                <a:spcPts val="0"/>
              </a:spcBef>
            </a:pPr>
            <a:endParaRPr lang="en-US" sz="1050" dirty="0"/>
          </a:p>
          <a:p>
            <a:pPr lvl="1">
              <a:lnSpc>
                <a:spcPct val="140000"/>
              </a:lnSpc>
              <a:spcBef>
                <a:spcPts val="0"/>
              </a:spcBef>
            </a:pPr>
            <a:r>
              <a:rPr lang="en-US" sz="1050" dirty="0"/>
              <a:t>The high value and prestige of the content of our publisher partners demands full digital accessibility to meet the expectations of faculty and students. This is only possible with a sustainable business model that removes restrictions to electronic formats and serves the mission of the library. </a:t>
            </a:r>
          </a:p>
          <a:p>
            <a:pPr lvl="1">
              <a:lnSpc>
                <a:spcPct val="140000"/>
              </a:lnSpc>
              <a:spcBef>
                <a:spcPts val="0"/>
              </a:spcBef>
            </a:pPr>
            <a:endParaRPr lang="en-US" sz="1050" dirty="0"/>
          </a:p>
          <a:p>
            <a:pPr lvl="1">
              <a:lnSpc>
                <a:spcPct val="140000"/>
              </a:lnSpc>
              <a:spcBef>
                <a:spcPts val="0"/>
              </a:spcBef>
            </a:pPr>
            <a:r>
              <a:rPr lang="en-US" sz="1050" dirty="0"/>
              <a:t>This is the goal of our University Press Library.</a:t>
            </a:r>
          </a:p>
          <a:p>
            <a:pPr lvl="1"/>
            <a:endParaRPr lang="en-US" sz="1050" dirty="0"/>
          </a:p>
          <a:p>
            <a:pPr lvl="2"/>
            <a:endParaRPr lang="en-US" dirty="0"/>
          </a:p>
          <a:p>
            <a:pPr lvl="2"/>
            <a:endParaRPr lang="en-US" dirty="0"/>
          </a:p>
        </p:txBody>
      </p:sp>
      <p:pic>
        <p:nvPicPr>
          <p:cNvPr id="7" name="Picture 6">
            <a:extLst>
              <a:ext uri="{FF2B5EF4-FFF2-40B4-BE49-F238E27FC236}">
                <a16:creationId xmlns:a16="http://schemas.microsoft.com/office/drawing/2014/main" id="{1375E5D6-201B-4809-95BF-F871F96D7E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2" y="4926452"/>
            <a:ext cx="9144000" cy="219456"/>
          </a:xfrm>
          <a:prstGeom prst="rect">
            <a:avLst/>
          </a:prstGeom>
        </p:spPr>
      </p:pic>
    </p:spTree>
    <p:extLst>
      <p:ext uri="{BB962C8B-B14F-4D97-AF65-F5344CB8AC3E}">
        <p14:creationId xmlns:p14="http://schemas.microsoft.com/office/powerpoint/2010/main" val="1080931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B89E-E581-43C5-9425-34E0ED2E4BF1}"/>
              </a:ext>
            </a:extLst>
          </p:cNvPr>
          <p:cNvSpPr>
            <a:spLocks noGrp="1"/>
          </p:cNvSpPr>
          <p:nvPr>
            <p:ph type="title"/>
          </p:nvPr>
        </p:nvSpPr>
        <p:spPr>
          <a:xfrm>
            <a:off x="2483768" y="699542"/>
            <a:ext cx="6261780" cy="831952"/>
          </a:xfrm>
        </p:spPr>
        <p:txBody>
          <a:bodyPr/>
          <a:lstStyle/>
          <a:p>
            <a:r>
              <a:rPr lang="en-US" sz="3200" cap="none" dirty="0">
                <a:solidFill>
                  <a:srgbClr val="2B2B2E"/>
                </a:solidFill>
                <a:latin typeface="GothamMedium" pitchFamily="50" charset="0"/>
                <a:ea typeface="+mn-ea"/>
                <a:cs typeface="Gotham Medium" pitchFamily="2" charset="0"/>
              </a:rPr>
              <a:t>New and Upcoming Developments</a:t>
            </a:r>
          </a:p>
        </p:txBody>
      </p:sp>
      <p:sp>
        <p:nvSpPr>
          <p:cNvPr id="6" name="Content Placeholder 5">
            <a:extLst>
              <a:ext uri="{FF2B5EF4-FFF2-40B4-BE49-F238E27FC236}">
                <a16:creationId xmlns:a16="http://schemas.microsoft.com/office/drawing/2014/main" id="{92B20B72-10A3-41A5-9202-C9AF9673EA2F}"/>
              </a:ext>
            </a:extLst>
          </p:cNvPr>
          <p:cNvSpPr>
            <a:spLocks noGrp="1"/>
          </p:cNvSpPr>
          <p:nvPr>
            <p:ph idx="1"/>
          </p:nvPr>
        </p:nvSpPr>
        <p:spPr>
          <a:xfrm>
            <a:off x="2483768" y="1887674"/>
            <a:ext cx="5868232" cy="2792326"/>
          </a:xfrm>
        </p:spPr>
        <p:txBody>
          <a:bodyPr/>
          <a:lstStyle/>
          <a:p>
            <a:pPr marL="285750" indent="-285750">
              <a:buFont typeface="Arial" panose="020B0604020202020204" pitchFamily="34" charset="0"/>
              <a:buChar char="•"/>
            </a:pPr>
            <a:r>
              <a:rPr lang="en-US" sz="1050" dirty="0">
                <a:latin typeface="+mn-lt"/>
              </a:rPr>
              <a:t>Launched new platform in November 2021</a:t>
            </a:r>
          </a:p>
          <a:p>
            <a:pPr marL="285750" indent="-285750">
              <a:buFont typeface="Arial" panose="020B0604020202020204" pitchFamily="34" charset="0"/>
              <a:buChar char="•"/>
            </a:pPr>
            <a:r>
              <a:rPr lang="en-US" sz="1050" dirty="0">
                <a:latin typeface="+mn-lt"/>
              </a:rPr>
              <a:t>Partnership with </a:t>
            </a:r>
            <a:r>
              <a:rPr lang="en-US" sz="1050" dirty="0" err="1">
                <a:latin typeface="+mn-lt"/>
              </a:rPr>
              <a:t>LibLynx</a:t>
            </a:r>
            <a:endParaRPr lang="en-US" sz="1050" dirty="0">
              <a:latin typeface="+mn-lt"/>
            </a:endParaRPr>
          </a:p>
          <a:p>
            <a:pPr marL="285750" indent="-285750">
              <a:buFont typeface="Arial" panose="020B0604020202020204" pitchFamily="34" charset="0"/>
              <a:buChar char="•"/>
            </a:pPr>
            <a:r>
              <a:rPr lang="en-US" sz="1050" dirty="0">
                <a:latin typeface="+mn-lt"/>
              </a:rPr>
              <a:t>New VPAT</a:t>
            </a:r>
          </a:p>
          <a:p>
            <a:pPr marL="285750" indent="-285750">
              <a:buFont typeface="Arial" panose="020B0604020202020204" pitchFamily="34" charset="0"/>
              <a:buChar char="•"/>
            </a:pPr>
            <a:r>
              <a:rPr lang="en-US" sz="1050" dirty="0">
                <a:latin typeface="+mn-lt"/>
              </a:rPr>
              <a:t>Improved delivery of MARC records and strengthened relationships with discovery services </a:t>
            </a:r>
          </a:p>
          <a:p>
            <a:pPr marL="285750" indent="-285750">
              <a:buFont typeface="Arial" panose="020B0604020202020204" pitchFamily="34" charset="0"/>
              <a:buChar char="•"/>
            </a:pPr>
            <a:r>
              <a:rPr lang="en-US" sz="1050" dirty="0">
                <a:latin typeface="+mn-lt"/>
              </a:rPr>
              <a:t>New Librarian’s Portal to be launched prior to ALA summer</a:t>
            </a:r>
          </a:p>
          <a:p>
            <a:pPr marL="285750" indent="-285750">
              <a:buFont typeface="Arial" panose="020B0604020202020204" pitchFamily="34" charset="0"/>
              <a:buChar char="•"/>
            </a:pPr>
            <a:r>
              <a:rPr lang="en-US" sz="1050" dirty="0">
                <a:latin typeface="+mn-lt"/>
              </a:rPr>
              <a:t>Added 4 new presses. Central European, Edinburg, U of Hawaii, and U of Texas</a:t>
            </a:r>
          </a:p>
          <a:p>
            <a:pPr marL="285750" indent="-285750">
              <a:buFont typeface="Arial" panose="020B0604020202020204" pitchFamily="34" charset="0"/>
              <a:buChar char="•"/>
            </a:pPr>
            <a:r>
              <a:rPr lang="en-US" sz="1050" dirty="0">
                <a:latin typeface="+mn-lt"/>
              </a:rPr>
              <a:t>Created the University Press Library Cooperative</a:t>
            </a:r>
          </a:p>
          <a:p>
            <a:pPr lvl="1"/>
            <a:endParaRPr lang="en-US" sz="1050" dirty="0"/>
          </a:p>
          <a:p>
            <a:pPr lvl="2"/>
            <a:endParaRPr lang="en-US" dirty="0"/>
          </a:p>
          <a:p>
            <a:pPr lvl="2"/>
            <a:endParaRPr lang="en-US" dirty="0"/>
          </a:p>
        </p:txBody>
      </p:sp>
      <p:pic>
        <p:nvPicPr>
          <p:cNvPr id="7" name="Picture 6">
            <a:extLst>
              <a:ext uri="{FF2B5EF4-FFF2-40B4-BE49-F238E27FC236}">
                <a16:creationId xmlns:a16="http://schemas.microsoft.com/office/drawing/2014/main" id="{1375E5D6-201B-4809-95BF-F871F96D7E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2" y="4926452"/>
            <a:ext cx="9144000" cy="219456"/>
          </a:xfrm>
          <a:prstGeom prst="rect">
            <a:avLst/>
          </a:prstGeom>
        </p:spPr>
      </p:pic>
    </p:spTree>
    <p:extLst>
      <p:ext uri="{BB962C8B-B14F-4D97-AF65-F5344CB8AC3E}">
        <p14:creationId xmlns:p14="http://schemas.microsoft.com/office/powerpoint/2010/main" val="187234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F0D9077B-9E2A-2E4F-BCFE-87F6E99ED85A}"/>
              </a:ext>
            </a:extLst>
          </p:cNvPr>
          <p:cNvSpPr txBox="1"/>
          <p:nvPr/>
        </p:nvSpPr>
        <p:spPr>
          <a:xfrm>
            <a:off x="0" y="0"/>
            <a:ext cx="9144000" cy="5143500"/>
          </a:xfrm>
          <a:prstGeom prst="rect">
            <a:avLst/>
          </a:prstGeom>
          <a:solidFill>
            <a:schemeClr val="tx1"/>
          </a:solidFill>
        </p:spPr>
        <p:txBody>
          <a:bodyPr wrap="square" lIns="720000" tIns="972000" rIns="1152000" bIns="180000" rtlCol="0" anchor="t">
            <a:noAutofit/>
          </a:bodyPr>
          <a:lstStyle/>
          <a:p>
            <a:pPr lvl="0">
              <a:lnSpc>
                <a:spcPct val="90000"/>
              </a:lnSpc>
              <a:defRPr/>
            </a:pPr>
            <a:r>
              <a:rPr lang="en-US" sz="4400" dirty="0">
                <a:solidFill>
                  <a:schemeClr val="bg1"/>
                </a:solidFill>
                <a:latin typeface="GothamBold" pitchFamily="50" charset="0"/>
                <a:cs typeface="Gotham Medium" pitchFamily="2" charset="0"/>
              </a:rPr>
              <a:t>Thank you!</a:t>
            </a:r>
            <a:endParaRPr kumimoji="0" lang="fr-FR" sz="4400" u="none" strike="noStrike" kern="1200" cap="none" spc="0" normalizeH="0" baseline="0" noProof="0" dirty="0">
              <a:ln>
                <a:noFill/>
              </a:ln>
              <a:solidFill>
                <a:schemeClr val="bg1"/>
              </a:solidFill>
              <a:effectLst/>
              <a:uLnTx/>
              <a:uFillTx/>
              <a:latin typeface="GothamBold" pitchFamily="50" charset="0"/>
              <a:cs typeface="Gotham Medium" pitchFamily="2" charset="0"/>
            </a:endParaRPr>
          </a:p>
          <a:p>
            <a:pPr lvl="0">
              <a:lnSpc>
                <a:spcPct val="90000"/>
              </a:lnSpc>
              <a:defRPr/>
            </a:pPr>
            <a:endParaRPr lang="fr-FR" sz="4400" dirty="0">
              <a:solidFill>
                <a:schemeClr val="bg1"/>
              </a:solidFill>
              <a:latin typeface="GothamBold" pitchFamily="50" charset="0"/>
              <a:cs typeface="Gotham Medium" pitchFamily="2" charset="0"/>
            </a:endParaRPr>
          </a:p>
          <a:p>
            <a:pPr lvl="0">
              <a:lnSpc>
                <a:spcPct val="90000"/>
              </a:lnSpc>
              <a:defRPr/>
            </a:pPr>
            <a:endParaRPr kumimoji="0" lang="fr-FR" sz="4400" u="none" strike="noStrike" kern="1200" cap="none" spc="0" normalizeH="0" baseline="0" noProof="0" dirty="0">
              <a:ln>
                <a:noFill/>
              </a:ln>
              <a:solidFill>
                <a:schemeClr val="bg1"/>
              </a:solidFill>
              <a:effectLst/>
              <a:uLnTx/>
              <a:uFillTx/>
              <a:latin typeface="GothamBold" pitchFamily="50" charset="0"/>
              <a:cs typeface="Gotham Medium" pitchFamily="2" charset="0"/>
            </a:endParaRPr>
          </a:p>
          <a:p>
            <a:pPr lvl="0">
              <a:lnSpc>
                <a:spcPct val="90000"/>
              </a:lnSpc>
              <a:defRPr/>
            </a:pPr>
            <a:endParaRPr lang="fr-FR" sz="4400" dirty="0">
              <a:solidFill>
                <a:schemeClr val="bg1"/>
              </a:solidFill>
              <a:latin typeface="GothamBold" pitchFamily="50" charset="0"/>
              <a:cs typeface="Gotham Medium" pitchFamily="2" charset="0"/>
            </a:endParaRPr>
          </a:p>
        </p:txBody>
      </p:sp>
      <p:sp>
        <p:nvSpPr>
          <p:cNvPr id="2" name="Rechteck 1">
            <a:extLst>
              <a:ext uri="{FF2B5EF4-FFF2-40B4-BE49-F238E27FC236}">
                <a16:creationId xmlns:a16="http://schemas.microsoft.com/office/drawing/2014/main" id="{37456391-2E2B-DB49-B70F-10FF0ABDF31E}"/>
              </a:ext>
            </a:extLst>
          </p:cNvPr>
          <p:cNvSpPr/>
          <p:nvPr/>
        </p:nvSpPr>
        <p:spPr>
          <a:xfrm>
            <a:off x="6768244" y="4299942"/>
            <a:ext cx="1891415" cy="341632"/>
          </a:xfrm>
          <a:prstGeom prst="rect">
            <a:avLst/>
          </a:prstGeom>
        </p:spPr>
        <p:txBody>
          <a:bodyPr wrap="none">
            <a:spAutoFit/>
          </a:bodyPr>
          <a:lstStyle/>
          <a:p>
            <a:pPr lvl="0">
              <a:lnSpc>
                <a:spcPct val="90000"/>
              </a:lnSpc>
              <a:defRPr/>
            </a:pPr>
            <a:r>
              <a:rPr lang="en-US">
                <a:solidFill>
                  <a:schemeClr val="bg1"/>
                </a:solidFill>
                <a:latin typeface="GothamBold" pitchFamily="50" charset="0"/>
                <a:cs typeface="Gotham Medium" pitchFamily="2" charset="0"/>
              </a:rPr>
              <a:t>degruyter.com</a:t>
            </a:r>
          </a:p>
        </p:txBody>
      </p:sp>
      <p:cxnSp>
        <p:nvCxnSpPr>
          <p:cNvPr id="4" name="Gerade Verbindung 3">
            <a:extLst>
              <a:ext uri="{FF2B5EF4-FFF2-40B4-BE49-F238E27FC236}">
                <a16:creationId xmlns:a16="http://schemas.microsoft.com/office/drawing/2014/main" id="{3AC315AB-372F-F146-BC45-89FC426657F5}"/>
              </a:ext>
            </a:extLst>
          </p:cNvPr>
          <p:cNvCxnSpPr/>
          <p:nvPr/>
        </p:nvCxnSpPr>
        <p:spPr>
          <a:xfrm>
            <a:off x="6858000" y="4227934"/>
            <a:ext cx="360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5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F81343E-02B3-6D46-8EB4-139450D7130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64000" y="0"/>
            <a:ext cx="3780000" cy="51398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7A29D0D6-3F63-B845-9B04-C7C712A4E3F4}"/>
              </a:ext>
            </a:extLst>
          </p:cNvPr>
          <p:cNvSpPr txBox="1"/>
          <p:nvPr/>
        </p:nvSpPr>
        <p:spPr>
          <a:xfrm>
            <a:off x="719572" y="823813"/>
            <a:ext cx="3670580" cy="313989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B2B2E"/>
                </a:solidFill>
                <a:effectLst/>
                <a:uLnTx/>
                <a:uFillTx/>
                <a:latin typeface="GothamMedium" pitchFamily="50" charset="0"/>
                <a:ea typeface="+mn-ea"/>
                <a:cs typeface="Gotham Medium" pitchFamily="2" charset="0"/>
              </a:rPr>
              <a:t>About De Gruyter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2B2B2E"/>
              </a:solidFill>
              <a:effectLst/>
              <a:uLnTx/>
              <a:uFillTx/>
              <a:latin typeface="GothamMedium" pitchFamily="50" charset="0"/>
              <a:ea typeface="+mn-ea"/>
              <a:cs typeface="Gotham Medium"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2B2B2E"/>
              </a:solidFill>
              <a:effectLst/>
              <a:uLnTx/>
              <a:uFillTx/>
              <a:latin typeface="GothamMedium" pitchFamily="50" charset="0"/>
              <a:ea typeface="+mn-ea"/>
              <a:cs typeface="Gotham Medium" pitchFamily="2" charset="0"/>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Book" pitchFamily="50" charset="0"/>
                <a:ea typeface="+mn-ea"/>
                <a:cs typeface="+mn-cs"/>
              </a:rPr>
              <a:t>As an independent academic publisher De Gruyter has been dedicated to disseminating excellent scholarship since 1749. Today, we remain true to our founding spirit, yet also have ambitious plans for the future. Thanks to our proactive embrace of digital transformation, our cutting-edge research is reaching an ever-broader global audience. </a:t>
            </a:r>
          </a:p>
          <a:p>
            <a:pPr marL="0" marR="0" lvl="0" indent="0" algn="l" defTabSz="914400" rtl="0" eaLnBrk="1" fontAlgn="auto" latinLnBrk="0" hangingPunct="1">
              <a:lnSpc>
                <a:spcPct val="140000"/>
              </a:lnSpc>
              <a:spcBef>
                <a:spcPts val="0"/>
              </a:spcBef>
              <a:spcAft>
                <a:spcPts val="0"/>
              </a:spcAft>
              <a:buClrTx/>
              <a:buSzTx/>
              <a:buFontTx/>
              <a:buNone/>
              <a:tabLst/>
              <a:defRPr/>
            </a:pPr>
            <a:endParaRPr lang="en-US" sz="1000" dirty="0">
              <a:solidFill>
                <a:prstClr val="black"/>
              </a:solidFill>
              <a:latin typeface="GothamBook" pitchFamily="50" charset="0"/>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Book" pitchFamily="50" charset="0"/>
                <a:ea typeface="+mn-ea"/>
                <a:cs typeface="+mn-cs"/>
              </a:rPr>
              <a:t>Each year, we publish 1,300 new books, 900 journals, and highly valued databases across the humanities, social sciences, law, and STM.</a:t>
            </a:r>
          </a:p>
        </p:txBody>
      </p:sp>
      <p:sp>
        <p:nvSpPr>
          <p:cNvPr id="6" name="Oval 5">
            <a:extLst>
              <a:ext uri="{FF2B5EF4-FFF2-40B4-BE49-F238E27FC236}">
                <a16:creationId xmlns:a16="http://schemas.microsoft.com/office/drawing/2014/main" id="{E0B85D4A-ECCA-0A4F-A1A1-6ED46274CB13}"/>
              </a:ext>
            </a:extLst>
          </p:cNvPr>
          <p:cNvSpPr/>
          <p:nvPr/>
        </p:nvSpPr>
        <p:spPr bwMode="auto">
          <a:xfrm rot="991878">
            <a:off x="7146441" y="3373916"/>
            <a:ext cx="1621139" cy="1544262"/>
          </a:xfrm>
          <a:prstGeom prst="ellipse">
            <a:avLst/>
          </a:prstGeom>
          <a:solidFill>
            <a:srgbClr val="FFFF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2B2E"/>
                </a:solidFill>
                <a:effectLst/>
                <a:uLnTx/>
                <a:uFillTx/>
                <a:latin typeface="Times LT Std Semibold" pitchFamily="2" charset="0"/>
                <a:ea typeface="+mn-ea"/>
                <a:cs typeface="Al Nile" pitchFamily="2" charset="-78"/>
              </a:rPr>
              <a:t>Angebot Shooting </a:t>
            </a:r>
            <a:br>
              <a:rPr kumimoji="0" lang="en-US" sz="1200" b="1" i="0" u="none" strike="noStrike" kern="1200" cap="none" spc="0" normalizeH="0" baseline="0" noProof="0">
                <a:ln>
                  <a:noFill/>
                </a:ln>
                <a:solidFill>
                  <a:srgbClr val="2B2B2E"/>
                </a:solidFill>
                <a:effectLst/>
                <a:uLnTx/>
                <a:uFillTx/>
                <a:latin typeface="Times LT Std Semibold" pitchFamily="2" charset="0"/>
                <a:ea typeface="+mn-ea"/>
                <a:cs typeface="Al Nile" pitchFamily="2" charset="-78"/>
              </a:rPr>
            </a:br>
            <a:r>
              <a:rPr kumimoji="0" lang="en-US" sz="1200" b="1" i="0" u="none" strike="noStrike" kern="1200" cap="none" spc="0" normalizeH="0" baseline="0" noProof="0">
                <a:ln>
                  <a:noFill/>
                </a:ln>
                <a:solidFill>
                  <a:srgbClr val="2B2B2E"/>
                </a:solidFill>
                <a:effectLst/>
                <a:uLnTx/>
                <a:uFillTx/>
                <a:latin typeface="Times LT Std Semibold" pitchFamily="2" charset="0"/>
                <a:ea typeface="+mn-ea"/>
                <a:cs typeface="Al Nile" pitchFamily="2" charset="-78"/>
              </a:rPr>
              <a:t>Hr. Buhr angefragt bei Kerstin Müller</a:t>
            </a:r>
          </a:p>
        </p:txBody>
      </p:sp>
      <p:pic>
        <p:nvPicPr>
          <p:cNvPr id="5" name="Grafik 4">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4001" y="177"/>
            <a:ext cx="3780508" cy="5143323"/>
          </a:xfrm>
          <a:prstGeom prst="rect">
            <a:avLst/>
          </a:prstGeom>
        </p:spPr>
      </p:pic>
      <p:sp>
        <p:nvSpPr>
          <p:cNvPr id="8" name="Bildplatzhalter 23">
            <a:extLst>
              <a:ext uri="{FF2B5EF4-FFF2-40B4-BE49-F238E27FC236}">
                <a16:creationId xmlns:a16="http://schemas.microsoft.com/office/drawing/2014/main" id="{041E5C43-620C-43A2-A7DE-FB57B1FBD8BD}"/>
              </a:ext>
              <a:ext uri="{C183D7F6-B498-43B3-948B-1728B52AA6E4}">
                <adec:decorative xmlns:adec="http://schemas.microsoft.com/office/drawing/2017/decorative" val="1"/>
              </a:ext>
            </a:extLst>
          </p:cNvPr>
          <p:cNvSpPr>
            <a:spLocks noGrp="1"/>
          </p:cNvSpPr>
          <p:nvPr>
            <p:ph type="pic" sz="quarter" idx="19"/>
          </p:nvPr>
        </p:nvSpPr>
        <p:spPr/>
      </p:sp>
    </p:spTree>
    <p:extLst>
      <p:ext uri="{BB962C8B-B14F-4D97-AF65-F5344CB8AC3E}">
        <p14:creationId xmlns:p14="http://schemas.microsoft.com/office/powerpoint/2010/main" val="250956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75FF938F-EE04-E64C-9D08-61EC72667E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508" y="0"/>
            <a:ext cx="4572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p:cNvGrpSpPr/>
          <p:nvPr/>
        </p:nvGrpSpPr>
        <p:grpSpPr>
          <a:xfrm>
            <a:off x="1836000" y="2196000"/>
            <a:ext cx="5616000" cy="1798887"/>
            <a:chOff x="1836000" y="2268000"/>
            <a:chExt cx="5616000" cy="1798887"/>
          </a:xfrm>
        </p:grpSpPr>
        <p:grpSp>
          <p:nvGrpSpPr>
            <p:cNvPr id="12" name="Gruppieren 11"/>
            <p:cNvGrpSpPr/>
            <p:nvPr/>
          </p:nvGrpSpPr>
          <p:grpSpPr>
            <a:xfrm>
              <a:off x="1836000" y="2268000"/>
              <a:ext cx="1296000" cy="1583444"/>
              <a:chOff x="1908000" y="2196000"/>
              <a:chExt cx="1296000" cy="1583444"/>
            </a:xfrm>
          </p:grpSpPr>
          <p:sp>
            <p:nvSpPr>
              <p:cNvPr id="21" name="Textfeld 20"/>
              <p:cNvSpPr txBox="1"/>
              <p:nvPr/>
            </p:nvSpPr>
            <p:spPr>
              <a:xfrm>
                <a:off x="1908000" y="3564000"/>
                <a:ext cx="1296000" cy="215444"/>
              </a:xfrm>
              <a:prstGeom prst="rect">
                <a:avLst/>
              </a:prstGeom>
              <a:noFill/>
            </p:spPr>
            <p:txBody>
              <a:bodyPr wrap="square" lIns="0" tIns="0" rIns="0" bIns="0" rtlCol="0">
                <a:spAutoFit/>
              </a:bodyPr>
              <a:lstStyle/>
              <a:p>
                <a:pPr algn="ctr"/>
                <a:r>
                  <a:rPr lang="en-US" sz="1400">
                    <a:latin typeface="GothamBold" pitchFamily="50" charset="0"/>
                    <a:cs typeface="Gotham Bold" pitchFamily="50" charset="0"/>
                  </a:rPr>
                  <a:t>Journals</a:t>
                </a:r>
              </a:p>
            </p:txBody>
          </p:sp>
          <p:sp>
            <p:nvSpPr>
              <p:cNvPr id="22" name="Ellipse 21"/>
              <p:cNvSpPr>
                <a:spLocks noChangeAspect="1"/>
              </p:cNvSpPr>
              <p:nvPr/>
            </p:nvSpPr>
            <p:spPr bwMode="auto">
              <a:xfrm>
                <a:off x="1980000" y="2196000"/>
                <a:ext cx="1152000" cy="1152000"/>
              </a:xfrm>
              <a:prstGeom prst="ellipse">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23"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304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pieren 12"/>
            <p:cNvGrpSpPr/>
            <p:nvPr/>
          </p:nvGrpSpPr>
          <p:grpSpPr>
            <a:xfrm>
              <a:off x="3924000" y="2268000"/>
              <a:ext cx="1296000" cy="1583444"/>
              <a:chOff x="3942000" y="2196000"/>
              <a:chExt cx="1296000" cy="1583444"/>
            </a:xfrm>
          </p:grpSpPr>
          <p:sp>
            <p:nvSpPr>
              <p:cNvPr id="18" name="Textfeld 17"/>
              <p:cNvSpPr txBox="1"/>
              <p:nvPr/>
            </p:nvSpPr>
            <p:spPr>
              <a:xfrm>
                <a:off x="3942000" y="3564000"/>
                <a:ext cx="1296000" cy="215444"/>
              </a:xfrm>
              <a:prstGeom prst="rect">
                <a:avLst/>
              </a:prstGeom>
              <a:noFill/>
            </p:spPr>
            <p:txBody>
              <a:bodyPr wrap="square" lIns="0" tIns="0" rIns="0" bIns="0" rtlCol="0">
                <a:spAutoFit/>
              </a:bodyPr>
              <a:lstStyle/>
              <a:p>
                <a:pPr algn="ctr"/>
                <a:r>
                  <a:rPr lang="en-US" sz="1400">
                    <a:latin typeface="GothamBold" pitchFamily="50" charset="0"/>
                    <a:cs typeface="Gotham Bold" pitchFamily="50" charset="0"/>
                  </a:rPr>
                  <a:t>Books</a:t>
                </a:r>
              </a:p>
            </p:txBody>
          </p:sp>
          <p:sp>
            <p:nvSpPr>
              <p:cNvPr id="19" name="Ellipse 18"/>
              <p:cNvSpPr>
                <a:spLocks noChangeAspect="1"/>
              </p:cNvSpPr>
              <p:nvPr/>
            </p:nvSpPr>
            <p:spPr bwMode="auto">
              <a:xfrm>
                <a:off x="4014000" y="2196000"/>
                <a:ext cx="1152000" cy="1152000"/>
              </a:xfrm>
              <a:prstGeom prst="ellipse">
                <a:avLst/>
              </a:prstGeom>
              <a:solidFill>
                <a:srgbClr val="B78C1F"/>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20"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338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pieren 13"/>
            <p:cNvGrpSpPr/>
            <p:nvPr/>
          </p:nvGrpSpPr>
          <p:grpSpPr>
            <a:xfrm>
              <a:off x="5868000" y="2268000"/>
              <a:ext cx="1584000" cy="1798887"/>
              <a:chOff x="5832000" y="2196000"/>
              <a:chExt cx="1584000" cy="1798887"/>
            </a:xfrm>
          </p:grpSpPr>
          <p:sp>
            <p:nvSpPr>
              <p:cNvPr id="15" name="Textfeld 14"/>
              <p:cNvSpPr txBox="1"/>
              <p:nvPr/>
            </p:nvSpPr>
            <p:spPr>
              <a:xfrm>
                <a:off x="5832000" y="3564000"/>
                <a:ext cx="1584000" cy="430887"/>
              </a:xfrm>
              <a:prstGeom prst="rect">
                <a:avLst/>
              </a:prstGeom>
              <a:noFill/>
            </p:spPr>
            <p:txBody>
              <a:bodyPr wrap="none" lIns="0" tIns="0" rIns="0" bIns="0" rtlCol="0">
                <a:noAutofit/>
              </a:bodyPr>
              <a:lstStyle/>
              <a:p>
                <a:pPr algn="ctr"/>
                <a:r>
                  <a:rPr lang="en-US" sz="1400">
                    <a:latin typeface="GothamBold" pitchFamily="50" charset="0"/>
                    <a:cs typeface="Gotham Bold" pitchFamily="50" charset="0"/>
                  </a:rPr>
                  <a:t>Databases &amp; Online Reference Works</a:t>
                </a:r>
              </a:p>
            </p:txBody>
          </p:sp>
          <p:sp>
            <p:nvSpPr>
              <p:cNvPr id="16" name="Ellipse 15"/>
              <p:cNvSpPr>
                <a:spLocks noChangeAspect="1"/>
              </p:cNvSpPr>
              <p:nvPr/>
            </p:nvSpPr>
            <p:spPr bwMode="auto">
              <a:xfrm>
                <a:off x="6048000" y="2196000"/>
                <a:ext cx="1152000" cy="1152000"/>
              </a:xfrm>
              <a:prstGeom prst="ellipse">
                <a:avLst/>
              </a:prstGeom>
              <a:solidFill>
                <a:srgbClr val="93B0A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17" name="Picture 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72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5"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410178" y="2474179"/>
            <a:ext cx="523636" cy="523636"/>
          </a:xfrm>
          <a:prstGeom prst="rect">
            <a:avLst/>
          </a:prstGeom>
          <a:noFill/>
          <a:extLst>
            <a:ext uri="{909E8E84-426E-40DD-AFC4-6F175D3DCCD1}">
              <a14:hiddenFill xmlns:a14="http://schemas.microsoft.com/office/drawing/2010/main">
                <a:solidFill>
                  <a:srgbClr val="FFFFFF"/>
                </a:solidFill>
              </a14:hiddenFill>
            </a:ext>
          </a:extLst>
        </p:spPr>
      </p:pic>
      <p:sp>
        <p:nvSpPr>
          <p:cNvPr id="32" name="Rechteck 31">
            <a:extLst>
              <a:ext uri="{FF2B5EF4-FFF2-40B4-BE49-F238E27FC236}">
                <a16:creationId xmlns:a16="http://schemas.microsoft.com/office/drawing/2014/main" id="{29A48831-B275-524F-87BE-0FF3333FC592}"/>
              </a:ext>
            </a:extLst>
          </p:cNvPr>
          <p:cNvSpPr/>
          <p:nvPr/>
        </p:nvSpPr>
        <p:spPr bwMode="auto">
          <a:xfrm>
            <a:off x="179512" y="51470"/>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3" name="Rechteck 2">
            <a:extLst>
              <a:ext uri="{FF2B5EF4-FFF2-40B4-BE49-F238E27FC236}">
                <a16:creationId xmlns:a16="http://schemas.microsoft.com/office/drawing/2014/main" id="{78635008-9F8B-1C44-B719-37E698BA1702}"/>
              </a:ext>
            </a:extLst>
          </p:cNvPr>
          <p:cNvSpPr>
            <a:spLocks/>
          </p:cNvSpPr>
          <p:nvPr/>
        </p:nvSpPr>
        <p:spPr bwMode="auto">
          <a:xfrm>
            <a:off x="395536" y="1887674"/>
            <a:ext cx="2782800" cy="2736000"/>
          </a:xfrm>
          <a:prstGeom prst="rect">
            <a:avLst/>
          </a:prstGeom>
          <a:solidFill>
            <a:schemeClr val="bg1"/>
          </a:solidFill>
          <a:ln w="0">
            <a:noFill/>
            <a:prstDash val="solid"/>
            <a:round/>
            <a:headEnd/>
            <a:tailEnd/>
          </a:ln>
          <a:effectLst>
            <a:outerShdw blurRad="381000" algn="ctr" rotWithShape="0">
              <a:srgbClr val="C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9" name="Rechteck 28">
            <a:extLst>
              <a:ext uri="{FF2B5EF4-FFF2-40B4-BE49-F238E27FC236}">
                <a16:creationId xmlns:a16="http://schemas.microsoft.com/office/drawing/2014/main" id="{3F84946C-1A1D-EE4C-AA8F-9E37B8E26308}"/>
              </a:ext>
            </a:extLst>
          </p:cNvPr>
          <p:cNvSpPr/>
          <p:nvPr/>
        </p:nvSpPr>
        <p:spPr bwMode="auto">
          <a:xfrm>
            <a:off x="3185846" y="1888960"/>
            <a:ext cx="2782800" cy="2736304"/>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7" name="Textfeld 26">
            <a:extLst>
              <a:ext uri="{FF2B5EF4-FFF2-40B4-BE49-F238E27FC236}">
                <a16:creationId xmlns:a16="http://schemas.microsoft.com/office/drawing/2014/main" id="{CCFFFEB0-2D4E-BC40-A43D-81E9D16C2116}"/>
              </a:ext>
            </a:extLst>
          </p:cNvPr>
          <p:cNvSpPr txBox="1"/>
          <p:nvPr/>
        </p:nvSpPr>
        <p:spPr>
          <a:xfrm>
            <a:off x="3481159" y="2717052"/>
            <a:ext cx="1486885" cy="611795"/>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a:solidFill>
                  <a:srgbClr val="2B2B2E"/>
                </a:solidFill>
                <a:latin typeface="GothamBook" pitchFamily="50" charset="0"/>
                <a:cs typeface="Gotham Medium" pitchFamily="2" charset="0"/>
              </a:rPr>
              <a:t>Journals</a:t>
            </a:r>
          </a:p>
        </p:txBody>
      </p:sp>
      <p:sp>
        <p:nvSpPr>
          <p:cNvPr id="41" name="Textfeld 40">
            <a:extLst>
              <a:ext uri="{FF2B5EF4-FFF2-40B4-BE49-F238E27FC236}">
                <a16:creationId xmlns:a16="http://schemas.microsoft.com/office/drawing/2014/main" id="{47CD32EB-6726-D446-BFFC-34805E886DC3}"/>
              </a:ext>
            </a:extLst>
          </p:cNvPr>
          <p:cNvSpPr txBox="1"/>
          <p:nvPr/>
        </p:nvSpPr>
        <p:spPr>
          <a:xfrm>
            <a:off x="3493709" y="3489105"/>
            <a:ext cx="2117325" cy="702885"/>
          </a:xfrm>
          <a:prstGeom prst="rect">
            <a:avLst/>
          </a:prstGeom>
          <a:noFill/>
        </p:spPr>
        <p:txBody>
          <a:bodyPr wrap="square" lIns="0" tIns="0" rIns="0" bIns="0" rtlCol="0" anchor="t" anchorCtr="0">
            <a:spAutoFit/>
          </a:bodyPr>
          <a:lstStyle/>
          <a:p>
            <a:pPr>
              <a:lnSpc>
                <a:spcPct val="130000"/>
              </a:lnSpc>
            </a:pPr>
            <a:r>
              <a:rPr lang="en-US" sz="900">
                <a:solidFill>
                  <a:srgbClr val="2B2B2E"/>
                </a:solidFill>
                <a:latin typeface="GothamBook" pitchFamily="50" charset="0"/>
                <a:cs typeface="Gotham Medium" pitchFamily="2" charset="0"/>
              </a:rPr>
              <a:t>Our portfolio contains some 430 subscription and open-access academic journals, available in print and digital formats.</a:t>
            </a:r>
          </a:p>
        </p:txBody>
      </p:sp>
      <p:sp>
        <p:nvSpPr>
          <p:cNvPr id="30" name="Rechteck 29">
            <a:extLst>
              <a:ext uri="{FF2B5EF4-FFF2-40B4-BE49-F238E27FC236}">
                <a16:creationId xmlns:a16="http://schemas.microsoft.com/office/drawing/2014/main" id="{83B84914-9B46-A14C-806D-2674C8161388}"/>
              </a:ext>
            </a:extLst>
          </p:cNvPr>
          <p:cNvSpPr/>
          <p:nvPr/>
        </p:nvSpPr>
        <p:spPr bwMode="auto">
          <a:xfrm>
            <a:off x="5968800" y="1887674"/>
            <a:ext cx="2782800" cy="2736304"/>
          </a:xfrm>
          <a:prstGeom prst="rect">
            <a:avLst/>
          </a:prstGeom>
          <a:solidFill>
            <a:srgbClr val="FFB81C"/>
          </a:solidFill>
          <a:ln w="0">
            <a:noFill/>
            <a:prstDash val="solid"/>
            <a:round/>
            <a:headEnd/>
            <a:tailEnd/>
          </a:ln>
          <a:effectLst>
            <a:outerShdw blurRad="381000" algn="ctr" rotWithShape="0">
              <a:srgbClr val="0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 name="Bildplatzhalter 1">
            <a:extLst>
              <a:ext uri="{FF2B5EF4-FFF2-40B4-BE49-F238E27FC236}">
                <a16:creationId xmlns:a16="http://schemas.microsoft.com/office/drawing/2014/main" id="{39808171-B954-AF43-8789-ADB220C3AA95}"/>
              </a:ext>
            </a:extLst>
          </p:cNvPr>
          <p:cNvSpPr>
            <a:spLocks noGrp="1"/>
          </p:cNvSpPr>
          <p:nvPr>
            <p:ph type="pic" sz="quarter" idx="19"/>
          </p:nvPr>
        </p:nvSpPr>
        <p:spPr/>
      </p:sp>
      <p:sp>
        <p:nvSpPr>
          <p:cNvPr id="24" name="Textfeld 23">
            <a:extLst>
              <a:ext uri="{FF2B5EF4-FFF2-40B4-BE49-F238E27FC236}">
                <a16:creationId xmlns:a16="http://schemas.microsoft.com/office/drawing/2014/main" id="{00E57E5E-B26A-5E40-989B-CB989A1ECE4F}"/>
              </a:ext>
            </a:extLst>
          </p:cNvPr>
          <p:cNvSpPr txBox="1"/>
          <p:nvPr/>
        </p:nvSpPr>
        <p:spPr>
          <a:xfrm>
            <a:off x="396000" y="396000"/>
            <a:ext cx="3923972" cy="1059626"/>
          </a:xfrm>
          <a:prstGeom prst="rect">
            <a:avLst/>
          </a:prstGeom>
          <a:noFill/>
        </p:spPr>
        <p:txBody>
          <a:bodyPr wrap="square" lIns="0" tIns="0" rIns="0" bIns="0" rtlCol="0" anchor="t" anchorCtr="0">
            <a:noAutofit/>
          </a:bodyPr>
          <a:lstStyle/>
          <a:p>
            <a:r>
              <a:rPr lang="en-US" sz="3200" dirty="0">
                <a:solidFill>
                  <a:srgbClr val="2B2B2E"/>
                </a:solidFill>
                <a:latin typeface="GothamMedium" pitchFamily="50" charset="0"/>
                <a:cs typeface="Gotham Medium" pitchFamily="2" charset="0"/>
              </a:rPr>
              <a:t>What We Publish</a:t>
            </a:r>
          </a:p>
        </p:txBody>
      </p:sp>
      <p:pic>
        <p:nvPicPr>
          <p:cNvPr id="35" name="Grafik 34">
            <a:extLst>
              <a:ext uri="{FF2B5EF4-FFF2-40B4-BE49-F238E27FC236}">
                <a16:creationId xmlns:a16="http://schemas.microsoft.com/office/drawing/2014/main" id="{B95BD786-5F05-014C-AE56-D90A097002A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228184" y="2157704"/>
            <a:ext cx="731520" cy="731520"/>
          </a:xfrm>
          <a:prstGeom prst="rect">
            <a:avLst/>
          </a:prstGeom>
        </p:spPr>
      </p:pic>
      <p:sp>
        <p:nvSpPr>
          <p:cNvPr id="44" name="Textfeld 43">
            <a:extLst>
              <a:ext uri="{FF2B5EF4-FFF2-40B4-BE49-F238E27FC236}">
                <a16:creationId xmlns:a16="http://schemas.microsoft.com/office/drawing/2014/main" id="{3833FAB4-7222-BC49-8487-8F2054E89087}"/>
              </a:ext>
            </a:extLst>
          </p:cNvPr>
          <p:cNvSpPr txBox="1"/>
          <p:nvPr/>
        </p:nvSpPr>
        <p:spPr>
          <a:xfrm>
            <a:off x="6233899" y="3687874"/>
            <a:ext cx="2406553" cy="720197"/>
          </a:xfrm>
          <a:prstGeom prst="rect">
            <a:avLst/>
          </a:prstGeom>
          <a:noFill/>
          <a:ln>
            <a:noFill/>
          </a:ln>
        </p:spPr>
        <p:txBody>
          <a:bodyPr wrap="square" lIns="0" tIns="0" rIns="0" bIns="0" rtlCol="0" anchor="t" anchorCtr="0">
            <a:spAutoFit/>
          </a:bodyPr>
          <a:lstStyle/>
          <a:p>
            <a:pPr>
              <a:lnSpc>
                <a:spcPct val="130000"/>
              </a:lnSpc>
            </a:pPr>
            <a:r>
              <a:rPr lang="en-US" sz="900" dirty="0">
                <a:solidFill>
                  <a:schemeClr val="bg1"/>
                </a:solidFill>
                <a:latin typeface="GothamBook" pitchFamily="50" charset="0"/>
                <a:cs typeface="Gotham Medium" pitchFamily="2" charset="0"/>
              </a:rPr>
              <a:t>We offer some 70 databases and online reference works, covering an extremely broad spectrum of disciplines, from archeology to zoology. </a:t>
            </a:r>
          </a:p>
        </p:txBody>
      </p:sp>
      <p:sp>
        <p:nvSpPr>
          <p:cNvPr id="48" name="Textfeld 47">
            <a:extLst>
              <a:ext uri="{FF2B5EF4-FFF2-40B4-BE49-F238E27FC236}">
                <a16:creationId xmlns:a16="http://schemas.microsoft.com/office/drawing/2014/main" id="{F302B79A-BE6D-8E40-8297-B51164243557}"/>
              </a:ext>
            </a:extLst>
          </p:cNvPr>
          <p:cNvSpPr txBox="1"/>
          <p:nvPr/>
        </p:nvSpPr>
        <p:spPr>
          <a:xfrm>
            <a:off x="722056" y="2717052"/>
            <a:ext cx="1216855" cy="611795"/>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a:solidFill>
                  <a:srgbClr val="2B2B2E"/>
                </a:solidFill>
                <a:latin typeface="GothamBook" pitchFamily="50" charset="0"/>
                <a:cs typeface="Gotham Medium" pitchFamily="2" charset="0"/>
              </a:rPr>
              <a:t>Books</a:t>
            </a:r>
          </a:p>
        </p:txBody>
      </p:sp>
      <p:pic>
        <p:nvPicPr>
          <p:cNvPr id="49" name="Grafik 48">
            <a:extLst>
              <a:ext uri="{FF2B5EF4-FFF2-40B4-BE49-F238E27FC236}">
                <a16:creationId xmlns:a16="http://schemas.microsoft.com/office/drawing/2014/main" id="{6B948CF0-2A86-1F46-8850-89098796100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31327" y="2158990"/>
            <a:ext cx="731520" cy="731520"/>
          </a:xfrm>
          <a:prstGeom prst="rect">
            <a:avLst/>
          </a:prstGeom>
        </p:spPr>
      </p:pic>
      <p:sp>
        <p:nvSpPr>
          <p:cNvPr id="58" name="Textfeld 57">
            <a:extLst>
              <a:ext uri="{FF2B5EF4-FFF2-40B4-BE49-F238E27FC236}">
                <a16:creationId xmlns:a16="http://schemas.microsoft.com/office/drawing/2014/main" id="{15201581-E399-D54F-879B-C888F0093103}"/>
              </a:ext>
            </a:extLst>
          </p:cNvPr>
          <p:cNvSpPr txBox="1"/>
          <p:nvPr/>
        </p:nvSpPr>
        <p:spPr>
          <a:xfrm>
            <a:off x="734606" y="3489105"/>
            <a:ext cx="2117325" cy="702885"/>
          </a:xfrm>
          <a:prstGeom prst="rect">
            <a:avLst/>
          </a:prstGeom>
          <a:noFill/>
        </p:spPr>
        <p:txBody>
          <a:bodyPr wrap="square" lIns="0" tIns="0" rIns="0" bIns="0" rtlCol="0" anchor="t" anchorCtr="0">
            <a:spAutoFit/>
          </a:bodyPr>
          <a:lstStyle/>
          <a:p>
            <a:pPr>
              <a:lnSpc>
                <a:spcPct val="130000"/>
              </a:lnSpc>
            </a:pPr>
            <a:r>
              <a:rPr lang="en-US" sz="900">
                <a:solidFill>
                  <a:srgbClr val="2B2B2E"/>
                </a:solidFill>
                <a:latin typeface="GothamBook" pitchFamily="50" charset="0"/>
                <a:cs typeface="Gotham Medium" pitchFamily="2" charset="0"/>
              </a:rPr>
              <a:t>We publish more than 1,500 books each year, across all academic disciplines, both in print and ebook formats.</a:t>
            </a:r>
          </a:p>
        </p:txBody>
      </p:sp>
      <p:pic>
        <p:nvPicPr>
          <p:cNvPr id="62" name="Grafik 61">
            <a:extLst>
              <a:ext uri="{FF2B5EF4-FFF2-40B4-BE49-F238E27FC236}">
                <a16:creationId xmlns:a16="http://schemas.microsoft.com/office/drawing/2014/main" id="{4228A2FD-4988-684E-8B43-29ECA8E67AAB}"/>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455876" y="2158990"/>
            <a:ext cx="731520" cy="731520"/>
          </a:xfrm>
          <a:prstGeom prst="rect">
            <a:avLst/>
          </a:prstGeom>
        </p:spPr>
      </p:pic>
      <p:sp>
        <p:nvSpPr>
          <p:cNvPr id="63" name="Textfeld 62">
            <a:extLst>
              <a:ext uri="{FF2B5EF4-FFF2-40B4-BE49-F238E27FC236}">
                <a16:creationId xmlns:a16="http://schemas.microsoft.com/office/drawing/2014/main" id="{3E796ED2-62B1-1042-B476-4785F0B7E0DB}"/>
              </a:ext>
            </a:extLst>
          </p:cNvPr>
          <p:cNvSpPr txBox="1"/>
          <p:nvPr/>
        </p:nvSpPr>
        <p:spPr>
          <a:xfrm>
            <a:off x="6228184" y="2968067"/>
            <a:ext cx="2232248" cy="611795"/>
          </a:xfrm>
          <a:prstGeom prst="rect">
            <a:avLst/>
          </a:prstGeom>
          <a:noFill/>
          <a:ln>
            <a:noFill/>
          </a:ln>
        </p:spPr>
        <p:txBody>
          <a:bodyPr wrap="square" lIns="0" tIns="0" rIns="0" bIns="0" rtlCol="0" anchor="b" anchorCtr="0">
            <a:noAutofit/>
          </a:bodyPr>
          <a:lstStyle/>
          <a:p>
            <a:endParaRPr lang="de-DE" sz="1600" dirty="0">
              <a:solidFill>
                <a:schemeClr val="bg1"/>
              </a:solidFill>
              <a:latin typeface="GothamBook" pitchFamily="50" charset="0"/>
              <a:cs typeface="Gotham Medium" pitchFamily="2" charset="0"/>
            </a:endParaRPr>
          </a:p>
          <a:p>
            <a:r>
              <a:rPr lang="en-US" sz="1600" dirty="0">
                <a:solidFill>
                  <a:schemeClr val="bg1"/>
                </a:solidFill>
                <a:latin typeface="GothamBook" pitchFamily="50" charset="0"/>
                <a:cs typeface="Gotham Medium" pitchFamily="2" charset="0"/>
              </a:rPr>
              <a:t>Databases &amp; Online Reference Works</a:t>
            </a:r>
          </a:p>
        </p:txBody>
      </p:sp>
    </p:spTree>
    <p:extLst>
      <p:ext uri="{BB962C8B-B14F-4D97-AF65-F5344CB8AC3E}">
        <p14:creationId xmlns:p14="http://schemas.microsoft.com/office/powerpoint/2010/main" val="370467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a:extLst>
              <a:ext uri="{FF2B5EF4-FFF2-40B4-BE49-F238E27FC236}">
                <a16:creationId xmlns:a16="http://schemas.microsoft.com/office/drawing/2014/main" id="{CEF40069-4626-4F41-BEDD-582D6B057C4F}"/>
              </a:ext>
            </a:extLst>
          </p:cNvPr>
          <p:cNvSpPr txBox="1"/>
          <p:nvPr/>
        </p:nvSpPr>
        <p:spPr>
          <a:xfrm>
            <a:off x="396000" y="975961"/>
            <a:ext cx="3707948" cy="246221"/>
          </a:xfrm>
          <a:prstGeom prst="rect">
            <a:avLst/>
          </a:prstGeom>
          <a:noFill/>
        </p:spPr>
        <p:txBody>
          <a:bodyPr wrap="square" lIns="0" tIns="0" rIns="0" bIns="0" rtlCol="0" anchor="t" anchorCtr="0">
            <a:spAutoFit/>
          </a:bodyPr>
          <a:lstStyle/>
          <a:p>
            <a:r>
              <a:rPr lang="en-US" sz="1600" dirty="0">
                <a:solidFill>
                  <a:srgbClr val="2B2B2E"/>
                </a:solidFill>
                <a:latin typeface="GothamBook" pitchFamily="50" charset="0"/>
                <a:cs typeface="Gotham Medium" pitchFamily="2" charset="0"/>
              </a:rPr>
              <a:t>Humanities and Social Sciences</a:t>
            </a:r>
          </a:p>
        </p:txBody>
      </p:sp>
      <p:sp>
        <p:nvSpPr>
          <p:cNvPr id="42" name="Textfeld 41">
            <a:extLst>
              <a:ext uri="{FF2B5EF4-FFF2-40B4-BE49-F238E27FC236}">
                <a16:creationId xmlns:a16="http://schemas.microsoft.com/office/drawing/2014/main" id="{3D6B8E87-366A-2C4E-8C55-64C2D2CA66DE}"/>
              </a:ext>
            </a:extLst>
          </p:cNvPr>
          <p:cNvSpPr txBox="1"/>
          <p:nvPr/>
        </p:nvSpPr>
        <p:spPr>
          <a:xfrm>
            <a:off x="396000" y="396001"/>
            <a:ext cx="5279522" cy="411554"/>
          </a:xfrm>
          <a:prstGeom prst="rect">
            <a:avLst/>
          </a:prstGeom>
          <a:noFill/>
        </p:spPr>
        <p:txBody>
          <a:bodyPr wrap="square" lIns="0" tIns="0" rIns="0" bIns="0" rtlCol="0" anchor="t" anchorCtr="0">
            <a:noAutofit/>
          </a:bodyPr>
          <a:lstStyle/>
          <a:p>
            <a:r>
              <a:rPr lang="en-US" sz="2400" dirty="0">
                <a:solidFill>
                  <a:srgbClr val="2B2B2E"/>
                </a:solidFill>
                <a:latin typeface="GothamMedium" pitchFamily="50" charset="0"/>
                <a:cs typeface="Gotham Medium" pitchFamily="2" charset="0"/>
              </a:rPr>
              <a:t>Our Subject Areas</a:t>
            </a:r>
          </a:p>
        </p:txBody>
      </p:sp>
      <p:sp>
        <p:nvSpPr>
          <p:cNvPr id="2" name="Bildplatzhalter 1">
            <a:extLst>
              <a:ext uri="{FF2B5EF4-FFF2-40B4-BE49-F238E27FC236}">
                <a16:creationId xmlns:a16="http://schemas.microsoft.com/office/drawing/2014/main" id="{C6F2EDE1-C374-6149-A956-17464F7DF7E8}"/>
              </a:ext>
            </a:extLst>
          </p:cNvPr>
          <p:cNvSpPr>
            <a:spLocks noGrp="1"/>
          </p:cNvSpPr>
          <p:nvPr>
            <p:ph type="pic" sz="quarter" idx="19"/>
          </p:nvPr>
        </p:nvSpPr>
        <p:spPr/>
      </p:sp>
      <p:sp>
        <p:nvSpPr>
          <p:cNvPr id="57" name="Textfeld 56">
            <a:extLst>
              <a:ext uri="{FF2B5EF4-FFF2-40B4-BE49-F238E27FC236}">
                <a16:creationId xmlns:a16="http://schemas.microsoft.com/office/drawing/2014/main" id="{F0CFFFEF-A174-3941-9B72-FC2CE990EA2A}"/>
              </a:ext>
            </a:extLst>
          </p:cNvPr>
          <p:cNvSpPr txBox="1"/>
          <p:nvPr/>
        </p:nvSpPr>
        <p:spPr>
          <a:xfrm>
            <a:off x="4510823" y="483518"/>
            <a:ext cx="1745766" cy="738664"/>
          </a:xfrm>
          <a:prstGeom prst="rect">
            <a:avLst/>
          </a:prstGeom>
          <a:noFill/>
        </p:spPr>
        <p:txBody>
          <a:bodyPr wrap="square" lIns="0" tIns="0" rIns="0" bIns="0" rtlCol="0" anchor="t" anchorCtr="0">
            <a:spAutoFit/>
          </a:bodyPr>
          <a:lstStyle/>
          <a:p>
            <a:r>
              <a:rPr lang="en-US" sz="1600" dirty="0">
                <a:solidFill>
                  <a:srgbClr val="2B2B2E"/>
                </a:solidFill>
                <a:latin typeface="GothamBook" pitchFamily="50" charset="0"/>
                <a:cs typeface="Gotham Medium" pitchFamily="2" charset="0"/>
              </a:rPr>
              <a:t>Science, Technology, Medicine (STM)</a:t>
            </a:r>
          </a:p>
        </p:txBody>
      </p:sp>
      <p:sp>
        <p:nvSpPr>
          <p:cNvPr id="61" name="Abgerundetes Rechteck 60">
            <a:extLst>
              <a:ext uri="{FF2B5EF4-FFF2-40B4-BE49-F238E27FC236}">
                <a16:creationId xmlns:a16="http://schemas.microsoft.com/office/drawing/2014/main" id="{F669C014-15C4-B845-A727-9D3AC66F599C}"/>
              </a:ext>
            </a:extLst>
          </p:cNvPr>
          <p:cNvSpPr/>
          <p:nvPr/>
        </p:nvSpPr>
        <p:spPr bwMode="auto">
          <a:xfrm>
            <a:off x="394627" y="1459807"/>
            <a:ext cx="1764000" cy="239762"/>
          </a:xfrm>
          <a:prstGeom prst="roundRect">
            <a:avLst>
              <a:gd name="adj" fmla="val 7872"/>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Asian and Pacific Studies</a:t>
            </a:r>
          </a:p>
        </p:txBody>
      </p:sp>
      <p:sp>
        <p:nvSpPr>
          <p:cNvPr id="62" name="Abgerundetes Rechteck 61">
            <a:extLst>
              <a:ext uri="{FF2B5EF4-FFF2-40B4-BE49-F238E27FC236}">
                <a16:creationId xmlns:a16="http://schemas.microsoft.com/office/drawing/2014/main" id="{72C888EE-E399-C54D-B124-18803DA41111}"/>
              </a:ext>
            </a:extLst>
          </p:cNvPr>
          <p:cNvSpPr/>
          <p:nvPr/>
        </p:nvSpPr>
        <p:spPr bwMode="auto">
          <a:xfrm>
            <a:off x="2339752" y="1459807"/>
            <a:ext cx="1764000" cy="383619"/>
          </a:xfrm>
          <a:prstGeom prst="roundRect">
            <a:avLst>
              <a:gd name="adj" fmla="val 6718"/>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Library and Information Science, Book Science</a:t>
            </a:r>
          </a:p>
        </p:txBody>
      </p:sp>
      <p:sp>
        <p:nvSpPr>
          <p:cNvPr id="63" name="Abgerundetes Rechteck 62">
            <a:extLst>
              <a:ext uri="{FF2B5EF4-FFF2-40B4-BE49-F238E27FC236}">
                <a16:creationId xmlns:a16="http://schemas.microsoft.com/office/drawing/2014/main" id="{40F7F0C9-5BEF-D747-B93F-46F5C8F587A2}"/>
              </a:ext>
            </a:extLst>
          </p:cNvPr>
          <p:cNvSpPr/>
          <p:nvPr/>
        </p:nvSpPr>
        <p:spPr bwMode="auto">
          <a:xfrm>
            <a:off x="394627" y="2818494"/>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History</a:t>
            </a:r>
          </a:p>
        </p:txBody>
      </p:sp>
      <p:sp>
        <p:nvSpPr>
          <p:cNvPr id="64" name="Abgerundetes Rechteck 63">
            <a:extLst>
              <a:ext uri="{FF2B5EF4-FFF2-40B4-BE49-F238E27FC236}">
                <a16:creationId xmlns:a16="http://schemas.microsoft.com/office/drawing/2014/main" id="{2EDDB618-DA17-C941-8E9F-C3397727A33B}"/>
              </a:ext>
            </a:extLst>
          </p:cNvPr>
          <p:cNvSpPr/>
          <p:nvPr/>
        </p:nvSpPr>
        <p:spPr bwMode="auto">
          <a:xfrm>
            <a:off x="394627" y="3125550"/>
            <a:ext cx="1764000" cy="383619"/>
          </a:xfrm>
          <a:prstGeom prst="roundRect">
            <a:avLst>
              <a:gd name="adj" fmla="val 7872"/>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Islamic and Middle Eastern Studies</a:t>
            </a:r>
          </a:p>
        </p:txBody>
      </p:sp>
      <p:sp>
        <p:nvSpPr>
          <p:cNvPr id="65" name="Abgerundetes Rechteck 64">
            <a:extLst>
              <a:ext uri="{FF2B5EF4-FFF2-40B4-BE49-F238E27FC236}">
                <a16:creationId xmlns:a16="http://schemas.microsoft.com/office/drawing/2014/main" id="{76652CC9-0083-6747-8FA8-1820DB9EA1C2}"/>
              </a:ext>
            </a:extLst>
          </p:cNvPr>
          <p:cNvSpPr/>
          <p:nvPr/>
        </p:nvSpPr>
        <p:spPr bwMode="auto">
          <a:xfrm>
            <a:off x="394627" y="3560836"/>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Jewish Studies</a:t>
            </a:r>
          </a:p>
        </p:txBody>
      </p:sp>
      <p:sp>
        <p:nvSpPr>
          <p:cNvPr id="60" name="Abgerundetes Rechteck 59">
            <a:extLst>
              <a:ext uri="{FF2B5EF4-FFF2-40B4-BE49-F238E27FC236}">
                <a16:creationId xmlns:a16="http://schemas.microsoft.com/office/drawing/2014/main" id="{CA26E765-553E-EC41-8155-74115D462B9C}"/>
              </a:ext>
            </a:extLst>
          </p:cNvPr>
          <p:cNvSpPr/>
          <p:nvPr/>
        </p:nvSpPr>
        <p:spPr bwMode="auto">
          <a:xfrm>
            <a:off x="394627" y="2059200"/>
            <a:ext cx="1764000" cy="401479"/>
          </a:xfrm>
          <a:prstGeom prst="roundRect">
            <a:avLst>
              <a:gd name="adj" fmla="val 9071"/>
            </a:avLst>
          </a:prstGeom>
          <a:solidFill>
            <a:srgbClr val="008AD8"/>
          </a:solidFill>
          <a:ln w="0">
            <a:noFill/>
            <a:prstDash val="solid"/>
            <a:round/>
            <a:headEnd/>
            <a:tailEnd/>
          </a:ln>
        </p:spPr>
        <p:txBody>
          <a:bodyPr vert="horz" wrap="square" lIns="9000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Classical and Ancient Near Eastern Studies</a:t>
            </a:r>
          </a:p>
        </p:txBody>
      </p:sp>
      <p:sp>
        <p:nvSpPr>
          <p:cNvPr id="66" name="Abgerundetes Rechteck 65">
            <a:extLst>
              <a:ext uri="{FF2B5EF4-FFF2-40B4-BE49-F238E27FC236}">
                <a16:creationId xmlns:a16="http://schemas.microsoft.com/office/drawing/2014/main" id="{0BAA1FC1-B966-0A40-A27C-339EBDBA0001}"/>
              </a:ext>
            </a:extLst>
          </p:cNvPr>
          <p:cNvSpPr/>
          <p:nvPr/>
        </p:nvSpPr>
        <p:spPr bwMode="auto">
          <a:xfrm>
            <a:off x="394627" y="2512346"/>
            <a:ext cx="1764000" cy="255389"/>
          </a:xfrm>
          <a:prstGeom prst="roundRect">
            <a:avLst/>
          </a:prstGeom>
          <a:solidFill>
            <a:srgbClr val="008AD8"/>
          </a:solidFill>
          <a:ln w="0">
            <a:noFill/>
            <a:prstDash val="solid"/>
            <a:round/>
            <a:headEnd/>
            <a:tailEnd/>
          </a:ln>
        </p:spPr>
        <p:txBody>
          <a:bodyPr vert="horz" wrap="square" lIns="9000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Cultural Studies</a:t>
            </a:r>
          </a:p>
        </p:txBody>
      </p:sp>
      <p:sp>
        <p:nvSpPr>
          <p:cNvPr id="68" name="Abgerundetes Rechteck 67">
            <a:extLst>
              <a:ext uri="{FF2B5EF4-FFF2-40B4-BE49-F238E27FC236}">
                <a16:creationId xmlns:a16="http://schemas.microsoft.com/office/drawing/2014/main" id="{8F6BC514-5805-F645-A43D-B0316765054F}"/>
              </a:ext>
            </a:extLst>
          </p:cNvPr>
          <p:cNvSpPr/>
          <p:nvPr/>
        </p:nvSpPr>
        <p:spPr bwMode="auto">
          <a:xfrm>
            <a:off x="2340412" y="1895445"/>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Linguistics and Semiotics</a:t>
            </a:r>
          </a:p>
        </p:txBody>
      </p:sp>
      <p:sp>
        <p:nvSpPr>
          <p:cNvPr id="69" name="Abgerundetes Rechteck 68">
            <a:extLst>
              <a:ext uri="{FF2B5EF4-FFF2-40B4-BE49-F238E27FC236}">
                <a16:creationId xmlns:a16="http://schemas.microsoft.com/office/drawing/2014/main" id="{AC1A276F-6195-E840-B932-6E3F14183FDB}"/>
              </a:ext>
            </a:extLst>
          </p:cNvPr>
          <p:cNvSpPr/>
          <p:nvPr/>
        </p:nvSpPr>
        <p:spPr bwMode="auto">
          <a:xfrm>
            <a:off x="2340412" y="2202853"/>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Literary Studies</a:t>
            </a:r>
          </a:p>
        </p:txBody>
      </p:sp>
      <p:sp>
        <p:nvSpPr>
          <p:cNvPr id="70" name="Abgerundetes Rechteck 69">
            <a:extLst>
              <a:ext uri="{FF2B5EF4-FFF2-40B4-BE49-F238E27FC236}">
                <a16:creationId xmlns:a16="http://schemas.microsoft.com/office/drawing/2014/main" id="{F8AFF57E-2DCC-9543-886B-1F44D44D4EB9}"/>
              </a:ext>
            </a:extLst>
          </p:cNvPr>
          <p:cNvSpPr/>
          <p:nvPr/>
        </p:nvSpPr>
        <p:spPr bwMode="auto">
          <a:xfrm>
            <a:off x="2340412" y="2510261"/>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Music</a:t>
            </a:r>
          </a:p>
        </p:txBody>
      </p:sp>
      <p:sp>
        <p:nvSpPr>
          <p:cNvPr id="71" name="Abgerundetes Rechteck 70">
            <a:extLst>
              <a:ext uri="{FF2B5EF4-FFF2-40B4-BE49-F238E27FC236}">
                <a16:creationId xmlns:a16="http://schemas.microsoft.com/office/drawing/2014/main" id="{688040CB-1EFC-FC4F-999A-14DE0846F624}"/>
              </a:ext>
            </a:extLst>
          </p:cNvPr>
          <p:cNvSpPr/>
          <p:nvPr/>
        </p:nvSpPr>
        <p:spPr bwMode="auto">
          <a:xfrm>
            <a:off x="2340412" y="2817669"/>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Philosophy</a:t>
            </a:r>
          </a:p>
        </p:txBody>
      </p:sp>
      <p:sp>
        <p:nvSpPr>
          <p:cNvPr id="72" name="Abgerundetes Rechteck 71">
            <a:extLst>
              <a:ext uri="{FF2B5EF4-FFF2-40B4-BE49-F238E27FC236}">
                <a16:creationId xmlns:a16="http://schemas.microsoft.com/office/drawing/2014/main" id="{8EA2DF26-0625-BA4A-BD34-42900C27B8B2}"/>
              </a:ext>
            </a:extLst>
          </p:cNvPr>
          <p:cNvSpPr/>
          <p:nvPr/>
        </p:nvSpPr>
        <p:spPr bwMode="auto">
          <a:xfrm>
            <a:off x="2340412" y="3125077"/>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Social Sciences</a:t>
            </a:r>
          </a:p>
        </p:txBody>
      </p:sp>
      <p:sp>
        <p:nvSpPr>
          <p:cNvPr id="73" name="Abgerundetes Rechteck 72">
            <a:extLst>
              <a:ext uri="{FF2B5EF4-FFF2-40B4-BE49-F238E27FC236}">
                <a16:creationId xmlns:a16="http://schemas.microsoft.com/office/drawing/2014/main" id="{674DD08E-BE80-B543-B375-3FB4D44BF5A3}"/>
              </a:ext>
            </a:extLst>
          </p:cNvPr>
          <p:cNvSpPr/>
          <p:nvPr/>
        </p:nvSpPr>
        <p:spPr bwMode="auto">
          <a:xfrm>
            <a:off x="2340412" y="3432485"/>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Theology and Religion</a:t>
            </a:r>
          </a:p>
        </p:txBody>
      </p:sp>
      <p:sp>
        <p:nvSpPr>
          <p:cNvPr id="76" name="Abgerundetes Rechteck 75">
            <a:extLst>
              <a:ext uri="{FF2B5EF4-FFF2-40B4-BE49-F238E27FC236}">
                <a16:creationId xmlns:a16="http://schemas.microsoft.com/office/drawing/2014/main" id="{8B19376D-D733-F144-A35B-A7D076C37DA9}"/>
              </a:ext>
            </a:extLst>
          </p:cNvPr>
          <p:cNvSpPr/>
          <p:nvPr/>
        </p:nvSpPr>
        <p:spPr bwMode="auto">
          <a:xfrm>
            <a:off x="6696432" y="1458701"/>
            <a:ext cx="1764000" cy="255389"/>
          </a:xfrm>
          <a:prstGeom prst="roundRect">
            <a:avLst/>
          </a:prstGeom>
          <a:solidFill>
            <a:srgbClr val="8A8B8A"/>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Architecture</a:t>
            </a:r>
          </a:p>
        </p:txBody>
      </p:sp>
      <p:sp>
        <p:nvSpPr>
          <p:cNvPr id="75" name="Abgerundetes Rechteck 74">
            <a:extLst>
              <a:ext uri="{FF2B5EF4-FFF2-40B4-BE49-F238E27FC236}">
                <a16:creationId xmlns:a16="http://schemas.microsoft.com/office/drawing/2014/main" id="{AB78B68F-C34D-2A43-9E06-FFF9D3AA737A}"/>
              </a:ext>
            </a:extLst>
          </p:cNvPr>
          <p:cNvSpPr/>
          <p:nvPr/>
        </p:nvSpPr>
        <p:spPr bwMode="auto">
          <a:xfrm>
            <a:off x="4518422" y="1765086"/>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Computer Sciences</a:t>
            </a:r>
          </a:p>
        </p:txBody>
      </p:sp>
      <p:sp>
        <p:nvSpPr>
          <p:cNvPr id="78" name="Abgerundetes Rechteck 77">
            <a:extLst>
              <a:ext uri="{FF2B5EF4-FFF2-40B4-BE49-F238E27FC236}">
                <a16:creationId xmlns:a16="http://schemas.microsoft.com/office/drawing/2014/main" id="{F7980706-27E3-834D-A016-5862915CC520}"/>
              </a:ext>
            </a:extLst>
          </p:cNvPr>
          <p:cNvSpPr/>
          <p:nvPr/>
        </p:nvSpPr>
        <p:spPr bwMode="auto">
          <a:xfrm>
            <a:off x="4518422" y="2070365"/>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Engineering</a:t>
            </a:r>
          </a:p>
        </p:txBody>
      </p:sp>
      <p:sp>
        <p:nvSpPr>
          <p:cNvPr id="79" name="Abgerundetes Rechteck 78">
            <a:extLst>
              <a:ext uri="{FF2B5EF4-FFF2-40B4-BE49-F238E27FC236}">
                <a16:creationId xmlns:a16="http://schemas.microsoft.com/office/drawing/2014/main" id="{A5145E44-561F-C745-AD02-5E5277D21213}"/>
              </a:ext>
            </a:extLst>
          </p:cNvPr>
          <p:cNvSpPr/>
          <p:nvPr/>
        </p:nvSpPr>
        <p:spPr bwMode="auto">
          <a:xfrm>
            <a:off x="4518422" y="2375644"/>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a:tabLst>
                <a:tab pos="128588" algn="l"/>
              </a:tabLst>
            </a:pPr>
            <a:r>
              <a:rPr lang="en-US" sz="900" noProof="1">
                <a:solidFill>
                  <a:schemeClr val="bg1"/>
                </a:solidFill>
                <a:latin typeface="GothamMedium" pitchFamily="50" charset="0"/>
                <a:cs typeface="Gotham Medium" pitchFamily="2" charset="0"/>
              </a:rPr>
              <a:t>Geosciences</a:t>
            </a:r>
          </a:p>
        </p:txBody>
      </p:sp>
      <p:sp>
        <p:nvSpPr>
          <p:cNvPr id="80" name="Abgerundetes Rechteck 79">
            <a:extLst>
              <a:ext uri="{FF2B5EF4-FFF2-40B4-BE49-F238E27FC236}">
                <a16:creationId xmlns:a16="http://schemas.microsoft.com/office/drawing/2014/main" id="{34B2ED65-E625-BF4F-85E7-D1C75CD0580D}"/>
              </a:ext>
            </a:extLst>
          </p:cNvPr>
          <p:cNvSpPr/>
          <p:nvPr/>
        </p:nvSpPr>
        <p:spPr bwMode="auto">
          <a:xfrm>
            <a:off x="4518422" y="2680923"/>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Industrial Chemistry</a:t>
            </a:r>
          </a:p>
        </p:txBody>
      </p:sp>
      <p:sp>
        <p:nvSpPr>
          <p:cNvPr id="81" name="Abgerundetes Rechteck 80">
            <a:extLst>
              <a:ext uri="{FF2B5EF4-FFF2-40B4-BE49-F238E27FC236}">
                <a16:creationId xmlns:a16="http://schemas.microsoft.com/office/drawing/2014/main" id="{D10E289B-FD21-5543-A3D6-501926D686A6}"/>
              </a:ext>
            </a:extLst>
          </p:cNvPr>
          <p:cNvSpPr/>
          <p:nvPr/>
        </p:nvSpPr>
        <p:spPr bwMode="auto">
          <a:xfrm>
            <a:off x="4518422" y="2986202"/>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Life Sciences</a:t>
            </a:r>
          </a:p>
        </p:txBody>
      </p:sp>
      <p:sp>
        <p:nvSpPr>
          <p:cNvPr id="82" name="Abgerundetes Rechteck 81">
            <a:extLst>
              <a:ext uri="{FF2B5EF4-FFF2-40B4-BE49-F238E27FC236}">
                <a16:creationId xmlns:a16="http://schemas.microsoft.com/office/drawing/2014/main" id="{04BD2216-F4F3-2D47-A679-6326F7A04227}"/>
              </a:ext>
            </a:extLst>
          </p:cNvPr>
          <p:cNvSpPr/>
          <p:nvPr/>
        </p:nvSpPr>
        <p:spPr bwMode="auto">
          <a:xfrm>
            <a:off x="4518422" y="3291481"/>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Materials Sciences</a:t>
            </a:r>
          </a:p>
        </p:txBody>
      </p:sp>
      <p:sp>
        <p:nvSpPr>
          <p:cNvPr id="83" name="Abgerundetes Rechteck 82">
            <a:extLst>
              <a:ext uri="{FF2B5EF4-FFF2-40B4-BE49-F238E27FC236}">
                <a16:creationId xmlns:a16="http://schemas.microsoft.com/office/drawing/2014/main" id="{A425D0E1-BE99-2248-8C6B-EE8601A8374F}"/>
              </a:ext>
            </a:extLst>
          </p:cNvPr>
          <p:cNvSpPr/>
          <p:nvPr/>
        </p:nvSpPr>
        <p:spPr bwMode="auto">
          <a:xfrm>
            <a:off x="4518422" y="3902039"/>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Medicine</a:t>
            </a:r>
          </a:p>
        </p:txBody>
      </p:sp>
      <p:sp>
        <p:nvSpPr>
          <p:cNvPr id="85" name="Abgerundetes Rechteck 84">
            <a:extLst>
              <a:ext uri="{FF2B5EF4-FFF2-40B4-BE49-F238E27FC236}">
                <a16:creationId xmlns:a16="http://schemas.microsoft.com/office/drawing/2014/main" id="{0F68E9B6-C40F-F74B-B05A-B743162836D5}"/>
              </a:ext>
            </a:extLst>
          </p:cNvPr>
          <p:cNvSpPr/>
          <p:nvPr/>
        </p:nvSpPr>
        <p:spPr bwMode="auto">
          <a:xfrm>
            <a:off x="4518422" y="4207318"/>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Pharmacy</a:t>
            </a:r>
          </a:p>
        </p:txBody>
      </p:sp>
      <p:sp>
        <p:nvSpPr>
          <p:cNvPr id="86" name="Abgerundetes Rechteck 85">
            <a:extLst>
              <a:ext uri="{FF2B5EF4-FFF2-40B4-BE49-F238E27FC236}">
                <a16:creationId xmlns:a16="http://schemas.microsoft.com/office/drawing/2014/main" id="{3432C246-FC21-1D48-8F78-2B710BD9A5F5}"/>
              </a:ext>
            </a:extLst>
          </p:cNvPr>
          <p:cNvSpPr/>
          <p:nvPr/>
        </p:nvSpPr>
        <p:spPr bwMode="auto">
          <a:xfrm>
            <a:off x="4518422" y="4512605"/>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Physics</a:t>
            </a:r>
          </a:p>
        </p:txBody>
      </p:sp>
      <p:sp>
        <p:nvSpPr>
          <p:cNvPr id="88" name="Abgerundetes Rechteck 87">
            <a:extLst>
              <a:ext uri="{FF2B5EF4-FFF2-40B4-BE49-F238E27FC236}">
                <a16:creationId xmlns:a16="http://schemas.microsoft.com/office/drawing/2014/main" id="{A2314AE5-7CD6-4C4B-9C1C-6AAA4E43E4BB}"/>
              </a:ext>
            </a:extLst>
          </p:cNvPr>
          <p:cNvSpPr/>
          <p:nvPr/>
        </p:nvSpPr>
        <p:spPr bwMode="auto">
          <a:xfrm>
            <a:off x="6696432" y="1765294"/>
            <a:ext cx="1764000" cy="255389"/>
          </a:xfrm>
          <a:prstGeom prst="roundRect">
            <a:avLst/>
          </a:prstGeom>
          <a:solidFill>
            <a:srgbClr val="8A8B8A"/>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Design</a:t>
            </a:r>
          </a:p>
        </p:txBody>
      </p:sp>
      <p:sp>
        <p:nvSpPr>
          <p:cNvPr id="89" name="Abgerundetes Rechteck 88">
            <a:extLst>
              <a:ext uri="{FF2B5EF4-FFF2-40B4-BE49-F238E27FC236}">
                <a16:creationId xmlns:a16="http://schemas.microsoft.com/office/drawing/2014/main" id="{48FADE11-B4D8-864F-8843-D7A375FFCB63}"/>
              </a:ext>
            </a:extLst>
          </p:cNvPr>
          <p:cNvSpPr/>
          <p:nvPr/>
        </p:nvSpPr>
        <p:spPr bwMode="auto">
          <a:xfrm>
            <a:off x="6696432" y="2071888"/>
            <a:ext cx="1764000" cy="255389"/>
          </a:xfrm>
          <a:prstGeom prst="roundRect">
            <a:avLst/>
          </a:prstGeom>
          <a:solidFill>
            <a:srgbClr val="8A8B8A"/>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Arts</a:t>
            </a:r>
          </a:p>
        </p:txBody>
      </p:sp>
      <p:sp>
        <p:nvSpPr>
          <p:cNvPr id="47" name="Abgerundetes Rechteck 46">
            <a:extLst>
              <a:ext uri="{FF2B5EF4-FFF2-40B4-BE49-F238E27FC236}">
                <a16:creationId xmlns:a16="http://schemas.microsoft.com/office/drawing/2014/main" id="{7B36F4F9-9160-4240-A2E5-42B220BB9883}"/>
              </a:ext>
            </a:extLst>
          </p:cNvPr>
          <p:cNvSpPr/>
          <p:nvPr/>
        </p:nvSpPr>
        <p:spPr bwMode="auto">
          <a:xfrm>
            <a:off x="4518422" y="1459807"/>
            <a:ext cx="1764000" cy="255389"/>
          </a:xfrm>
          <a:prstGeom prst="roundRect">
            <a:avLst>
              <a:gd name="adj" fmla="val 16667"/>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Chemistry</a:t>
            </a:r>
          </a:p>
        </p:txBody>
      </p:sp>
      <p:sp>
        <p:nvSpPr>
          <p:cNvPr id="48" name="Abgerundetes Rechteck 47">
            <a:extLst>
              <a:ext uri="{FF2B5EF4-FFF2-40B4-BE49-F238E27FC236}">
                <a16:creationId xmlns:a16="http://schemas.microsoft.com/office/drawing/2014/main" id="{72431C8A-77FB-0344-B597-C97DA7FF6D22}"/>
              </a:ext>
            </a:extLst>
          </p:cNvPr>
          <p:cNvSpPr/>
          <p:nvPr/>
        </p:nvSpPr>
        <p:spPr bwMode="auto">
          <a:xfrm>
            <a:off x="4518422" y="3596760"/>
            <a:ext cx="1764000" cy="255389"/>
          </a:xfrm>
          <a:prstGeom prst="roundRect">
            <a:avLst/>
          </a:prstGeom>
          <a:solidFill>
            <a:srgbClr val="FFB81C"/>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Mathematics</a:t>
            </a:r>
          </a:p>
        </p:txBody>
      </p:sp>
      <p:sp>
        <p:nvSpPr>
          <p:cNvPr id="52" name="Abgerundetes Rechteck 51">
            <a:extLst>
              <a:ext uri="{FF2B5EF4-FFF2-40B4-BE49-F238E27FC236}">
                <a16:creationId xmlns:a16="http://schemas.microsoft.com/office/drawing/2014/main" id="{EC8378EF-0A9F-BE43-BB37-4247E6F857F4}"/>
              </a:ext>
            </a:extLst>
          </p:cNvPr>
          <p:cNvSpPr/>
          <p:nvPr/>
        </p:nvSpPr>
        <p:spPr bwMode="auto">
          <a:xfrm>
            <a:off x="395536" y="3867894"/>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Law</a:t>
            </a:r>
          </a:p>
        </p:txBody>
      </p:sp>
      <p:sp>
        <p:nvSpPr>
          <p:cNvPr id="37" name="Textfeld 36">
            <a:extLst>
              <a:ext uri="{FF2B5EF4-FFF2-40B4-BE49-F238E27FC236}">
                <a16:creationId xmlns:a16="http://schemas.microsoft.com/office/drawing/2014/main" id="{C2612283-01B2-5D4C-83B3-A7ACCECD29F0}"/>
              </a:ext>
            </a:extLst>
          </p:cNvPr>
          <p:cNvSpPr txBox="1"/>
          <p:nvPr/>
        </p:nvSpPr>
        <p:spPr>
          <a:xfrm>
            <a:off x="6696432" y="729739"/>
            <a:ext cx="2409821" cy="492443"/>
          </a:xfrm>
          <a:prstGeom prst="rect">
            <a:avLst/>
          </a:prstGeom>
          <a:noFill/>
        </p:spPr>
        <p:txBody>
          <a:bodyPr wrap="square" lIns="0" tIns="0" rIns="0" bIns="0" rtlCol="0" anchor="b" anchorCtr="0">
            <a:spAutoFit/>
          </a:bodyPr>
          <a:lstStyle/>
          <a:p>
            <a:r>
              <a:rPr lang="de-DE" sz="1600" dirty="0">
                <a:latin typeface="GothamBook" pitchFamily="50" charset="0"/>
              </a:rPr>
              <a:t>Arts </a:t>
            </a:r>
            <a:r>
              <a:rPr lang="de-DE" sz="1600" dirty="0" err="1">
                <a:latin typeface="GothamBook" pitchFamily="50" charset="0"/>
              </a:rPr>
              <a:t>and</a:t>
            </a:r>
            <a:r>
              <a:rPr lang="de-DE" sz="1600" dirty="0">
                <a:latin typeface="GothamBook" pitchFamily="50" charset="0"/>
              </a:rPr>
              <a:t> </a:t>
            </a:r>
            <a:br>
              <a:rPr lang="de-DE" sz="1600" dirty="0">
                <a:latin typeface="GothamBook" pitchFamily="50" charset="0"/>
              </a:rPr>
            </a:br>
            <a:r>
              <a:rPr lang="de-DE" sz="1600" dirty="0" err="1">
                <a:latin typeface="GothamBook" pitchFamily="50" charset="0"/>
              </a:rPr>
              <a:t>Architecture</a:t>
            </a:r>
            <a:r>
              <a:rPr lang="de-DE" sz="1600" dirty="0">
                <a:latin typeface="GothamBook" pitchFamily="50" charset="0"/>
              </a:rPr>
              <a:t> Group</a:t>
            </a:r>
          </a:p>
        </p:txBody>
      </p:sp>
      <p:sp>
        <p:nvSpPr>
          <p:cNvPr id="46" name="Abgerundetes Rechteck 45">
            <a:extLst>
              <a:ext uri="{FF2B5EF4-FFF2-40B4-BE49-F238E27FC236}">
                <a16:creationId xmlns:a16="http://schemas.microsoft.com/office/drawing/2014/main" id="{F71D40AE-44BE-A640-AC3D-45B5B748F810}"/>
              </a:ext>
            </a:extLst>
          </p:cNvPr>
          <p:cNvSpPr/>
          <p:nvPr/>
        </p:nvSpPr>
        <p:spPr bwMode="auto">
          <a:xfrm>
            <a:off x="395536" y="1751236"/>
            <a:ext cx="1764000" cy="255389"/>
          </a:xfrm>
          <a:prstGeom prst="roundRect">
            <a:avLst/>
          </a:prstGeom>
          <a:solidFill>
            <a:srgbClr val="008AD8"/>
          </a:solidFill>
          <a:ln w="0">
            <a:noFill/>
            <a:prstDash val="solid"/>
            <a:round/>
            <a:headEnd/>
            <a:tailEnd/>
          </a:ln>
        </p:spPr>
        <p:txBody>
          <a:bodyPr vert="horz" wrap="square" lIns="91440" tIns="45720" rIns="91440" bIns="45720" numCol="1" rtlCol="0" anchor="ctr" anchorCtr="0" compatLnSpc="1">
            <a:prstTxWarp prst="textNoShape">
              <a:avLst/>
            </a:prstTxWarp>
            <a:spAutoFit/>
          </a:bodyPr>
          <a:lstStyle/>
          <a:p>
            <a:pPr lvl="0">
              <a:tabLst>
                <a:tab pos="128588" algn="l"/>
              </a:tabLst>
            </a:pPr>
            <a:r>
              <a:rPr lang="en-US" sz="900" noProof="1">
                <a:solidFill>
                  <a:schemeClr val="bg1"/>
                </a:solidFill>
                <a:latin typeface="GothamMedium" pitchFamily="50" charset="0"/>
                <a:cs typeface="Gotham Medium" pitchFamily="2" charset="0"/>
              </a:rPr>
              <a:t>Business and Economics</a:t>
            </a:r>
          </a:p>
        </p:txBody>
      </p:sp>
    </p:spTree>
    <p:extLst>
      <p:ext uri="{BB962C8B-B14F-4D97-AF65-F5344CB8AC3E}">
        <p14:creationId xmlns:p14="http://schemas.microsoft.com/office/powerpoint/2010/main" val="317980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6F155568-2192-E541-A74A-812F56D93AF8}"/>
              </a:ext>
            </a:extLst>
          </p:cNvPr>
          <p:cNvSpPr>
            <a:spLocks noGrp="1"/>
          </p:cNvSpPr>
          <p:nvPr>
            <p:ph type="pic" sz="quarter" idx="19"/>
          </p:nvPr>
        </p:nvSpPr>
        <p:spPr/>
      </p:sp>
      <p:sp>
        <p:nvSpPr>
          <p:cNvPr id="7" name="Abgerundetes Rechteck 6">
            <a:extLst>
              <a:ext uri="{FF2B5EF4-FFF2-40B4-BE49-F238E27FC236}">
                <a16:creationId xmlns:a16="http://schemas.microsoft.com/office/drawing/2014/main" id="{ECBB8297-6B20-274B-B042-724DA01D4B7E}"/>
              </a:ext>
            </a:extLst>
          </p:cNvPr>
          <p:cNvSpPr/>
          <p:nvPr/>
        </p:nvSpPr>
        <p:spPr bwMode="auto">
          <a:xfrm>
            <a:off x="395288" y="1518374"/>
            <a:ext cx="1083630"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1,500</a:t>
            </a:r>
          </a:p>
        </p:txBody>
      </p:sp>
      <p:sp>
        <p:nvSpPr>
          <p:cNvPr id="8" name="Abgerundetes Rechteck 7">
            <a:extLst>
              <a:ext uri="{FF2B5EF4-FFF2-40B4-BE49-F238E27FC236}">
                <a16:creationId xmlns:a16="http://schemas.microsoft.com/office/drawing/2014/main" id="{4C3809C6-4237-A84F-A883-B38D48E2A0A1}"/>
              </a:ext>
            </a:extLst>
          </p:cNvPr>
          <p:cNvSpPr/>
          <p:nvPr/>
        </p:nvSpPr>
        <p:spPr bwMode="auto">
          <a:xfrm>
            <a:off x="624818" y="2247714"/>
            <a:ext cx="1138183" cy="282357"/>
          </a:xfrm>
          <a:prstGeom prst="roundRect">
            <a:avLst>
              <a:gd name="adj" fmla="val 3328"/>
            </a:avLst>
          </a:prstGeom>
          <a:noFill/>
          <a:ln w="0">
            <a:noFill/>
            <a:prstDash val="solid"/>
            <a:round/>
            <a:headEnd/>
            <a:tailEnd/>
          </a:ln>
        </p:spPr>
        <p:txBody>
          <a:bodyPr vert="horz" wrap="none" lIns="108000" tIns="0" rIns="0" bIns="0" numCol="1" rtlCol="0" anchor="t" anchorCtr="0" compatLnSpc="1">
            <a:prstTxWarp prst="textNoShape">
              <a:avLst/>
            </a:prstTxWarp>
            <a:spAutoFit/>
          </a:bodyPr>
          <a:lstStyle/>
          <a:p>
            <a:r>
              <a:rPr lang="en-US" sz="900" dirty="0">
                <a:solidFill>
                  <a:srgbClr val="2B2B2E"/>
                </a:solidFill>
                <a:latin typeface="GothamBook" pitchFamily="50" charset="0"/>
              </a:rPr>
              <a:t>New publications </a:t>
            </a:r>
          </a:p>
          <a:p>
            <a:r>
              <a:rPr lang="en-US" sz="900" dirty="0">
                <a:solidFill>
                  <a:srgbClr val="2B2B2E"/>
                </a:solidFill>
                <a:latin typeface="GothamBook" pitchFamily="50" charset="0"/>
              </a:rPr>
              <a:t>each year</a:t>
            </a:r>
          </a:p>
        </p:txBody>
      </p:sp>
      <p:cxnSp>
        <p:nvCxnSpPr>
          <p:cNvPr id="9" name="Gerade Verbindung 8">
            <a:extLst>
              <a:ext uri="{FF2B5EF4-FFF2-40B4-BE49-F238E27FC236}">
                <a16:creationId xmlns:a16="http://schemas.microsoft.com/office/drawing/2014/main" id="{C2A11855-ADCB-124D-A6C5-9875DCEF6CBC}"/>
              </a:ext>
            </a:extLst>
          </p:cNvPr>
          <p:cNvCxnSpPr>
            <a:cxnSpLocks/>
          </p:cNvCxnSpPr>
          <p:nvPr/>
        </p:nvCxnSpPr>
        <p:spPr>
          <a:xfrm>
            <a:off x="395288"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Abgerundetes Rechteck 9">
            <a:extLst>
              <a:ext uri="{FF2B5EF4-FFF2-40B4-BE49-F238E27FC236}">
                <a16:creationId xmlns:a16="http://schemas.microsoft.com/office/drawing/2014/main" id="{F216436C-B5B9-9943-AA95-BBBE3424BA27}"/>
              </a:ext>
            </a:extLst>
          </p:cNvPr>
          <p:cNvSpPr/>
          <p:nvPr/>
        </p:nvSpPr>
        <p:spPr bwMode="auto">
          <a:xfrm>
            <a:off x="2222384" y="1518373"/>
            <a:ext cx="1415452"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+3,500</a:t>
            </a:r>
          </a:p>
        </p:txBody>
      </p:sp>
      <p:sp>
        <p:nvSpPr>
          <p:cNvPr id="11" name="Abgerundetes Rechteck 10">
            <a:extLst>
              <a:ext uri="{FF2B5EF4-FFF2-40B4-BE49-F238E27FC236}">
                <a16:creationId xmlns:a16="http://schemas.microsoft.com/office/drawing/2014/main" id="{355261F3-498D-3247-A7E4-B9B75A5A2BF0}"/>
              </a:ext>
            </a:extLst>
          </p:cNvPr>
          <p:cNvSpPr/>
          <p:nvPr/>
        </p:nvSpPr>
        <p:spPr bwMode="auto">
          <a:xfrm>
            <a:off x="2483769" y="2247714"/>
            <a:ext cx="1116123" cy="432048"/>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a:solidFill>
                  <a:srgbClr val="2B2B2E"/>
                </a:solidFill>
                <a:latin typeface="GothamBook" pitchFamily="50" charset="0"/>
              </a:rPr>
              <a:t>Published open access books </a:t>
            </a:r>
          </a:p>
        </p:txBody>
      </p:sp>
      <p:cxnSp>
        <p:nvCxnSpPr>
          <p:cNvPr id="12" name="Gerade Verbindung 11">
            <a:extLst>
              <a:ext uri="{FF2B5EF4-FFF2-40B4-BE49-F238E27FC236}">
                <a16:creationId xmlns:a16="http://schemas.microsoft.com/office/drawing/2014/main" id="{B5C9E74D-14C6-244B-B303-FC76BFE24FD2}"/>
              </a:ext>
            </a:extLst>
          </p:cNvPr>
          <p:cNvCxnSpPr>
            <a:cxnSpLocks/>
          </p:cNvCxnSpPr>
          <p:nvPr/>
        </p:nvCxnSpPr>
        <p:spPr>
          <a:xfrm>
            <a:off x="2222384"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4CC687BB-8A65-354B-9886-2044134D4CA7}"/>
              </a:ext>
            </a:extLst>
          </p:cNvPr>
          <p:cNvSpPr txBox="1"/>
          <p:nvPr/>
        </p:nvSpPr>
        <p:spPr>
          <a:xfrm>
            <a:off x="396000" y="396000"/>
            <a:ext cx="4932084" cy="611795"/>
          </a:xfrm>
          <a:prstGeom prst="rect">
            <a:avLst/>
          </a:prstGeom>
          <a:noFill/>
        </p:spPr>
        <p:txBody>
          <a:bodyPr wrap="square" lIns="0" tIns="0" rIns="0" bIns="0" rtlCol="0" anchor="t" anchorCtr="0">
            <a:noAutofit/>
          </a:bodyPr>
          <a:lstStyle/>
          <a:p>
            <a:r>
              <a:rPr lang="en-US" sz="3200" dirty="0">
                <a:solidFill>
                  <a:srgbClr val="2B2B2E"/>
                </a:solidFill>
                <a:latin typeface="GothamMedium" pitchFamily="50" charset="0"/>
                <a:cs typeface="Gotham Medium" pitchFamily="2" charset="0"/>
              </a:rPr>
              <a:t>Our Book Portfolio</a:t>
            </a:r>
          </a:p>
        </p:txBody>
      </p:sp>
      <p:sp>
        <p:nvSpPr>
          <p:cNvPr id="19" name="Abgerundetes Rechteck 18">
            <a:extLst>
              <a:ext uri="{FF2B5EF4-FFF2-40B4-BE49-F238E27FC236}">
                <a16:creationId xmlns:a16="http://schemas.microsoft.com/office/drawing/2014/main" id="{57356A1B-0BA2-9048-B3B1-37C473B1395C}"/>
              </a:ext>
            </a:extLst>
          </p:cNvPr>
          <p:cNvSpPr/>
          <p:nvPr/>
        </p:nvSpPr>
        <p:spPr bwMode="auto">
          <a:xfrm>
            <a:off x="5876576" y="1518372"/>
            <a:ext cx="1061188"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2008</a:t>
            </a:r>
          </a:p>
        </p:txBody>
      </p:sp>
      <p:sp>
        <p:nvSpPr>
          <p:cNvPr id="20" name="Abgerundetes Rechteck 19">
            <a:extLst>
              <a:ext uri="{FF2B5EF4-FFF2-40B4-BE49-F238E27FC236}">
                <a16:creationId xmlns:a16="http://schemas.microsoft.com/office/drawing/2014/main" id="{37798E96-9041-A141-A41D-6599ED6BCB8E}"/>
              </a:ext>
            </a:extLst>
          </p:cNvPr>
          <p:cNvSpPr/>
          <p:nvPr/>
        </p:nvSpPr>
        <p:spPr bwMode="auto">
          <a:xfrm>
            <a:off x="6084168" y="2247714"/>
            <a:ext cx="1116124" cy="282357"/>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a:solidFill>
                  <a:srgbClr val="2B2B2E"/>
                </a:solidFill>
                <a:latin typeface="GothamBook" pitchFamily="50" charset="0"/>
              </a:rPr>
              <a:t>First ebook publication</a:t>
            </a:r>
          </a:p>
        </p:txBody>
      </p:sp>
      <p:cxnSp>
        <p:nvCxnSpPr>
          <p:cNvPr id="21" name="Gerade Verbindung 20">
            <a:extLst>
              <a:ext uri="{FF2B5EF4-FFF2-40B4-BE49-F238E27FC236}">
                <a16:creationId xmlns:a16="http://schemas.microsoft.com/office/drawing/2014/main" id="{6E4CD2E1-B327-5542-8484-7BC1E9987F1A}"/>
              </a:ext>
            </a:extLst>
          </p:cNvPr>
          <p:cNvCxnSpPr>
            <a:cxnSpLocks/>
          </p:cNvCxnSpPr>
          <p:nvPr/>
        </p:nvCxnSpPr>
        <p:spPr>
          <a:xfrm>
            <a:off x="5876576"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Grafik 31">
            <a:extLst>
              <a:ext uri="{FF2B5EF4-FFF2-40B4-BE49-F238E27FC236}">
                <a16:creationId xmlns:a16="http://schemas.microsoft.com/office/drawing/2014/main" id="{4A96D950-C062-B945-BDB7-8306955546F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9708" y="2239201"/>
            <a:ext cx="297180" cy="297180"/>
          </a:xfrm>
          <a:prstGeom prst="rect">
            <a:avLst/>
          </a:prstGeom>
        </p:spPr>
      </p:pic>
      <p:grpSp>
        <p:nvGrpSpPr>
          <p:cNvPr id="3" name="Gruppieren 2">
            <a:extLst>
              <a:ext uri="{FF2B5EF4-FFF2-40B4-BE49-F238E27FC236}">
                <a16:creationId xmlns:a16="http://schemas.microsoft.com/office/drawing/2014/main" id="{94029EB4-FF9A-2A42-9F9C-68F17EC342DB}"/>
              </a:ext>
            </a:extLst>
          </p:cNvPr>
          <p:cNvGrpSpPr/>
          <p:nvPr/>
        </p:nvGrpSpPr>
        <p:grpSpPr>
          <a:xfrm>
            <a:off x="4283968" y="1518372"/>
            <a:ext cx="1152128" cy="1011699"/>
            <a:chOff x="4031940" y="1518372"/>
            <a:chExt cx="1152128" cy="1011699"/>
          </a:xfrm>
        </p:grpSpPr>
        <p:sp>
          <p:nvSpPr>
            <p:cNvPr id="13" name="Abgerundetes Rechteck 12">
              <a:extLst>
                <a:ext uri="{FF2B5EF4-FFF2-40B4-BE49-F238E27FC236}">
                  <a16:creationId xmlns:a16="http://schemas.microsoft.com/office/drawing/2014/main" id="{B73D0D0D-5BA9-6347-ADFD-621EF2A97B89}"/>
                </a:ext>
              </a:extLst>
            </p:cNvPr>
            <p:cNvSpPr/>
            <p:nvPr/>
          </p:nvSpPr>
          <p:spPr bwMode="auto">
            <a:xfrm>
              <a:off x="4049480" y="1518372"/>
              <a:ext cx="509811"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dirty="0">
                  <a:solidFill>
                    <a:srgbClr val="FFB81C"/>
                  </a:solidFill>
                  <a:latin typeface="GothamBold" pitchFamily="50" charset="0"/>
                  <a:cs typeface="Gotham Medium" pitchFamily="2" charset="0"/>
                </a:rPr>
                <a:t>29</a:t>
              </a:r>
            </a:p>
          </p:txBody>
        </p:sp>
        <p:sp>
          <p:nvSpPr>
            <p:cNvPr id="14" name="Abgerundetes Rechteck 13">
              <a:extLst>
                <a:ext uri="{FF2B5EF4-FFF2-40B4-BE49-F238E27FC236}">
                  <a16:creationId xmlns:a16="http://schemas.microsoft.com/office/drawing/2014/main" id="{ECA1123B-92C4-DE49-9BE7-AB009BC7A0AD}"/>
                </a:ext>
              </a:extLst>
            </p:cNvPr>
            <p:cNvSpPr/>
            <p:nvPr/>
          </p:nvSpPr>
          <p:spPr bwMode="auto">
            <a:xfrm>
              <a:off x="4276515" y="2247714"/>
              <a:ext cx="907553" cy="282357"/>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dirty="0">
                  <a:solidFill>
                    <a:srgbClr val="2B2B2E"/>
                  </a:solidFill>
                  <a:latin typeface="GothamBook" pitchFamily="50" charset="0"/>
                </a:rPr>
                <a:t>Subject </a:t>
              </a:r>
              <a:br>
                <a:rPr lang="en-US" sz="900" dirty="0">
                  <a:solidFill>
                    <a:srgbClr val="2B2B2E"/>
                  </a:solidFill>
                  <a:latin typeface="GothamBook" pitchFamily="50" charset="0"/>
                </a:rPr>
              </a:br>
              <a:r>
                <a:rPr lang="en-US" sz="900" dirty="0">
                  <a:solidFill>
                    <a:srgbClr val="2B2B2E"/>
                  </a:solidFill>
                  <a:latin typeface="GothamBook" pitchFamily="50" charset="0"/>
                </a:rPr>
                <a:t>areas</a:t>
              </a:r>
            </a:p>
          </p:txBody>
        </p:sp>
        <p:cxnSp>
          <p:nvCxnSpPr>
            <p:cNvPr id="15" name="Gerade Verbindung 14">
              <a:extLst>
                <a:ext uri="{FF2B5EF4-FFF2-40B4-BE49-F238E27FC236}">
                  <a16:creationId xmlns:a16="http://schemas.microsoft.com/office/drawing/2014/main" id="{DFD95838-7C6F-3542-BCCD-DD1334BD6B3A}"/>
                </a:ext>
              </a:extLst>
            </p:cNvPr>
            <p:cNvCxnSpPr>
              <a:cxnSpLocks/>
            </p:cNvCxnSpPr>
            <p:nvPr/>
          </p:nvCxnSpPr>
          <p:spPr>
            <a:xfrm>
              <a:off x="4049480"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Grafik 33">
              <a:extLst>
                <a:ext uri="{FF2B5EF4-FFF2-40B4-BE49-F238E27FC236}">
                  <a16:creationId xmlns:a16="http://schemas.microsoft.com/office/drawing/2014/main" id="{BF5021C6-4821-7E47-A4E4-B085649F690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031940" y="2230053"/>
              <a:ext cx="297180" cy="297180"/>
            </a:xfrm>
            <a:prstGeom prst="rect">
              <a:avLst/>
            </a:prstGeom>
          </p:spPr>
        </p:pic>
      </p:grpSp>
      <p:pic>
        <p:nvPicPr>
          <p:cNvPr id="35" name="Picture 2">
            <a:extLst>
              <a:ext uri="{FF2B5EF4-FFF2-40B4-BE49-F238E27FC236}">
                <a16:creationId xmlns:a16="http://schemas.microsoft.com/office/drawing/2014/main" id="{B55A17ED-1CD9-0445-B3BA-1AC4E8B0B88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6956" t="-7785" r="-4009" b="-4550"/>
          <a:stretch/>
        </p:blipFill>
        <p:spPr bwMode="auto">
          <a:xfrm>
            <a:off x="5870574" y="2244725"/>
            <a:ext cx="257175" cy="2603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499EE6B9-1A5B-0F41-865E-066064A3AF23}"/>
              </a:ext>
            </a:extLst>
          </p:cNvPr>
          <p:cNvGrpSpPr/>
          <p:nvPr/>
        </p:nvGrpSpPr>
        <p:grpSpPr>
          <a:xfrm>
            <a:off x="349708" y="3246567"/>
            <a:ext cx="1576448" cy="1010593"/>
            <a:chOff x="349708" y="3246567"/>
            <a:chExt cx="1576448" cy="1010593"/>
          </a:xfrm>
        </p:grpSpPr>
        <p:sp>
          <p:nvSpPr>
            <p:cNvPr id="24" name="Abgerundetes Rechteck 23">
              <a:extLst>
                <a:ext uri="{FF2B5EF4-FFF2-40B4-BE49-F238E27FC236}">
                  <a16:creationId xmlns:a16="http://schemas.microsoft.com/office/drawing/2014/main" id="{3B46A9E1-DFF8-5549-B803-D69729A3102E}"/>
                </a:ext>
              </a:extLst>
            </p:cNvPr>
            <p:cNvSpPr/>
            <p:nvPr/>
          </p:nvSpPr>
          <p:spPr bwMode="auto">
            <a:xfrm>
              <a:off x="395288" y="3246567"/>
              <a:ext cx="1530868"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115,000</a:t>
              </a:r>
            </a:p>
          </p:txBody>
        </p:sp>
        <p:sp>
          <p:nvSpPr>
            <p:cNvPr id="25" name="Abgerundetes Rechteck 24">
              <a:extLst>
                <a:ext uri="{FF2B5EF4-FFF2-40B4-BE49-F238E27FC236}">
                  <a16:creationId xmlns:a16="http://schemas.microsoft.com/office/drawing/2014/main" id="{0D8CA52F-C31D-4942-917E-1DBA5CAC26FF}"/>
                </a:ext>
              </a:extLst>
            </p:cNvPr>
            <p:cNvSpPr/>
            <p:nvPr/>
          </p:nvSpPr>
          <p:spPr bwMode="auto">
            <a:xfrm>
              <a:off x="600410" y="3961973"/>
              <a:ext cx="958646" cy="282357"/>
            </a:xfrm>
            <a:prstGeom prst="roundRect">
              <a:avLst>
                <a:gd name="adj" fmla="val 3328"/>
              </a:avLst>
            </a:prstGeom>
            <a:noFill/>
            <a:ln w="0">
              <a:noFill/>
              <a:prstDash val="solid"/>
              <a:round/>
              <a:headEnd/>
              <a:tailEnd/>
            </a:ln>
          </p:spPr>
          <p:txBody>
            <a:bodyPr vert="horz" wrap="none" lIns="108000" tIns="0" rIns="0" bIns="0" numCol="1" rtlCol="0" anchor="t" anchorCtr="0" compatLnSpc="1">
              <a:prstTxWarp prst="textNoShape">
                <a:avLst/>
              </a:prstTxWarp>
              <a:spAutoFit/>
            </a:bodyPr>
            <a:lstStyle/>
            <a:p>
              <a:r>
                <a:rPr lang="en-US" sz="900" dirty="0">
                  <a:solidFill>
                    <a:srgbClr val="2B2B2E"/>
                  </a:solidFill>
                  <a:latin typeface="GothamBook" pitchFamily="50" charset="0"/>
                </a:rPr>
                <a:t>eBooks on </a:t>
              </a:r>
              <a:br>
                <a:rPr lang="en-US" sz="900" dirty="0">
                  <a:solidFill>
                    <a:srgbClr val="2B2B2E"/>
                  </a:solidFill>
                  <a:latin typeface="GothamBook" pitchFamily="50" charset="0"/>
                </a:rPr>
              </a:br>
              <a:r>
                <a:rPr lang="en-US" sz="900" dirty="0">
                  <a:solidFill>
                    <a:srgbClr val="2B2B2E"/>
                  </a:solidFill>
                  <a:latin typeface="GothamBook" pitchFamily="50" charset="0"/>
                </a:rPr>
                <a:t>degruyter.com</a:t>
              </a:r>
            </a:p>
          </p:txBody>
        </p:sp>
        <p:cxnSp>
          <p:nvCxnSpPr>
            <p:cNvPr id="28" name="Gerade Verbindung 27">
              <a:extLst>
                <a:ext uri="{FF2B5EF4-FFF2-40B4-BE49-F238E27FC236}">
                  <a16:creationId xmlns:a16="http://schemas.microsoft.com/office/drawing/2014/main" id="{67F41A90-4C6F-0C44-B760-8E550B482358}"/>
                </a:ext>
              </a:extLst>
            </p:cNvPr>
            <p:cNvCxnSpPr>
              <a:cxnSpLocks/>
            </p:cNvCxnSpPr>
            <p:nvPr/>
          </p:nvCxnSpPr>
          <p:spPr>
            <a:xfrm>
              <a:off x="395288" y="3867894"/>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Grafik 35">
              <a:extLst>
                <a:ext uri="{FF2B5EF4-FFF2-40B4-BE49-F238E27FC236}">
                  <a16:creationId xmlns:a16="http://schemas.microsoft.com/office/drawing/2014/main" id="{35C35ACF-DEBB-5248-B4C1-21D498A9CCE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49708" y="3959980"/>
              <a:ext cx="297180" cy="297180"/>
            </a:xfrm>
            <a:prstGeom prst="rect">
              <a:avLst/>
            </a:prstGeom>
          </p:spPr>
        </p:pic>
      </p:grpSp>
      <p:grpSp>
        <p:nvGrpSpPr>
          <p:cNvPr id="5" name="Gruppieren 4">
            <a:extLst>
              <a:ext uri="{FF2B5EF4-FFF2-40B4-BE49-F238E27FC236}">
                <a16:creationId xmlns:a16="http://schemas.microsoft.com/office/drawing/2014/main" id="{262FEEF3-26A6-5945-8472-AD53AC3988D6}"/>
              </a:ext>
            </a:extLst>
          </p:cNvPr>
          <p:cNvGrpSpPr/>
          <p:nvPr/>
        </p:nvGrpSpPr>
        <p:grpSpPr>
          <a:xfrm>
            <a:off x="2633035" y="3246565"/>
            <a:ext cx="1454654" cy="1280121"/>
            <a:chOff x="2527547" y="3246565"/>
            <a:chExt cx="1454654" cy="1280121"/>
          </a:xfrm>
        </p:grpSpPr>
        <p:sp>
          <p:nvSpPr>
            <p:cNvPr id="26" name="Abgerundetes Rechteck 25">
              <a:extLst>
                <a:ext uri="{FF2B5EF4-FFF2-40B4-BE49-F238E27FC236}">
                  <a16:creationId xmlns:a16="http://schemas.microsoft.com/office/drawing/2014/main" id="{D7A36E3B-0FC0-3744-B220-B09B704C8762}"/>
                </a:ext>
              </a:extLst>
            </p:cNvPr>
            <p:cNvSpPr/>
            <p:nvPr/>
          </p:nvSpPr>
          <p:spPr bwMode="auto">
            <a:xfrm>
              <a:off x="2542704" y="3246565"/>
              <a:ext cx="1439497"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+2,400</a:t>
              </a:r>
            </a:p>
          </p:txBody>
        </p:sp>
        <p:sp>
          <p:nvSpPr>
            <p:cNvPr id="27" name="Abgerundetes Rechteck 26">
              <a:extLst>
                <a:ext uri="{FF2B5EF4-FFF2-40B4-BE49-F238E27FC236}">
                  <a16:creationId xmlns:a16="http://schemas.microsoft.com/office/drawing/2014/main" id="{3EBAE583-E99C-184F-93D3-B1610BFD2A47}"/>
                </a:ext>
              </a:extLst>
            </p:cNvPr>
            <p:cNvSpPr/>
            <p:nvPr/>
          </p:nvSpPr>
          <p:spPr bwMode="auto">
            <a:xfrm>
              <a:off x="2788723" y="3961973"/>
              <a:ext cx="1044116" cy="564713"/>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dirty="0">
                  <a:solidFill>
                    <a:srgbClr val="2B2B2E"/>
                  </a:solidFill>
                  <a:latin typeface="GothamBook" pitchFamily="50" charset="0"/>
                </a:rPr>
                <a:t>New publisher partner titles each year</a:t>
              </a:r>
            </a:p>
            <a:p>
              <a:endParaRPr lang="de-DE" sz="900" dirty="0" err="1">
                <a:solidFill>
                  <a:srgbClr val="2B2B2E"/>
                </a:solidFill>
                <a:latin typeface="GothamBook" pitchFamily="50" charset="0"/>
              </a:endParaRPr>
            </a:p>
          </p:txBody>
        </p:sp>
        <p:cxnSp>
          <p:nvCxnSpPr>
            <p:cNvPr id="29" name="Gerade Verbindung 28">
              <a:extLst>
                <a:ext uri="{FF2B5EF4-FFF2-40B4-BE49-F238E27FC236}">
                  <a16:creationId xmlns:a16="http://schemas.microsoft.com/office/drawing/2014/main" id="{D8DB3C2A-A3F0-A040-A68B-1A86A6CA44B6}"/>
                </a:ext>
              </a:extLst>
            </p:cNvPr>
            <p:cNvCxnSpPr>
              <a:cxnSpLocks/>
            </p:cNvCxnSpPr>
            <p:nvPr/>
          </p:nvCxnSpPr>
          <p:spPr>
            <a:xfrm>
              <a:off x="2563343" y="3867894"/>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Grafik 36">
              <a:extLst>
                <a:ext uri="{FF2B5EF4-FFF2-40B4-BE49-F238E27FC236}">
                  <a16:creationId xmlns:a16="http://schemas.microsoft.com/office/drawing/2014/main" id="{E0D79993-F1AF-DB4D-A829-1DE226E6FF7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527547" y="3959980"/>
              <a:ext cx="297180" cy="297180"/>
            </a:xfrm>
            <a:prstGeom prst="rect">
              <a:avLst/>
            </a:prstGeom>
          </p:spPr>
        </p:pic>
      </p:grpSp>
      <p:grpSp>
        <p:nvGrpSpPr>
          <p:cNvPr id="2" name="Gruppieren 1">
            <a:extLst>
              <a:ext uri="{FF2B5EF4-FFF2-40B4-BE49-F238E27FC236}">
                <a16:creationId xmlns:a16="http://schemas.microsoft.com/office/drawing/2014/main" id="{38D83ECB-6438-8E49-A5D6-5CCA72FE3035}"/>
              </a:ext>
            </a:extLst>
          </p:cNvPr>
          <p:cNvGrpSpPr/>
          <p:nvPr/>
        </p:nvGrpSpPr>
        <p:grpSpPr>
          <a:xfrm>
            <a:off x="4794568" y="3246565"/>
            <a:ext cx="1747273" cy="1010595"/>
            <a:chOff x="4463988" y="3246565"/>
            <a:chExt cx="1747273" cy="1010595"/>
          </a:xfrm>
        </p:grpSpPr>
        <p:sp>
          <p:nvSpPr>
            <p:cNvPr id="22" name="Abgerundetes Rechteck 21">
              <a:extLst>
                <a:ext uri="{FF2B5EF4-FFF2-40B4-BE49-F238E27FC236}">
                  <a16:creationId xmlns:a16="http://schemas.microsoft.com/office/drawing/2014/main" id="{E6D31422-BDF4-7D49-9487-19F924F8A816}"/>
                </a:ext>
              </a:extLst>
            </p:cNvPr>
            <p:cNvSpPr/>
            <p:nvPr/>
          </p:nvSpPr>
          <p:spPr bwMode="auto">
            <a:xfrm>
              <a:off x="4463988" y="3246565"/>
              <a:ext cx="1747273"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+50,000</a:t>
              </a:r>
            </a:p>
          </p:txBody>
        </p:sp>
        <p:sp>
          <p:nvSpPr>
            <p:cNvPr id="23" name="Abgerundetes Rechteck 22">
              <a:extLst>
                <a:ext uri="{FF2B5EF4-FFF2-40B4-BE49-F238E27FC236}">
                  <a16:creationId xmlns:a16="http://schemas.microsoft.com/office/drawing/2014/main" id="{67F8296E-7B42-984E-97D1-CC4765820C05}"/>
                </a:ext>
              </a:extLst>
            </p:cNvPr>
            <p:cNvSpPr/>
            <p:nvPr/>
          </p:nvSpPr>
          <p:spPr bwMode="auto">
            <a:xfrm>
              <a:off x="4722522" y="3961973"/>
              <a:ext cx="1096504" cy="141178"/>
            </a:xfrm>
            <a:prstGeom prst="roundRect">
              <a:avLst>
                <a:gd name="adj" fmla="val 3328"/>
              </a:avLst>
            </a:prstGeom>
            <a:noFill/>
            <a:ln w="0">
              <a:noFill/>
              <a:prstDash val="solid"/>
              <a:round/>
              <a:headEnd/>
              <a:tailEnd/>
            </a:ln>
          </p:spPr>
          <p:txBody>
            <a:bodyPr vert="horz" wrap="none" lIns="108000" tIns="0" rIns="0" bIns="0" numCol="1" rtlCol="0" anchor="t" anchorCtr="0" compatLnSpc="1">
              <a:prstTxWarp prst="textNoShape">
                <a:avLst/>
              </a:prstTxWarp>
              <a:spAutoFit/>
            </a:bodyPr>
            <a:lstStyle/>
            <a:p>
              <a:r>
                <a:rPr lang="en-US" sz="900">
                  <a:solidFill>
                    <a:srgbClr val="2B2B2E"/>
                  </a:solidFill>
                  <a:latin typeface="GothamBook" pitchFamily="50" charset="0"/>
                </a:rPr>
                <a:t>Backlist books</a:t>
              </a:r>
            </a:p>
          </p:txBody>
        </p:sp>
        <p:cxnSp>
          <p:nvCxnSpPr>
            <p:cNvPr id="31" name="Gerade Verbindung 30">
              <a:extLst>
                <a:ext uri="{FF2B5EF4-FFF2-40B4-BE49-F238E27FC236}">
                  <a16:creationId xmlns:a16="http://schemas.microsoft.com/office/drawing/2014/main" id="{E2D63507-0EC3-4A4D-BC08-1CBF1D2E0444}"/>
                </a:ext>
              </a:extLst>
            </p:cNvPr>
            <p:cNvCxnSpPr>
              <a:cxnSpLocks/>
            </p:cNvCxnSpPr>
            <p:nvPr/>
          </p:nvCxnSpPr>
          <p:spPr>
            <a:xfrm>
              <a:off x="4463988" y="3867894"/>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Grafik 38">
              <a:extLst>
                <a:ext uri="{FF2B5EF4-FFF2-40B4-BE49-F238E27FC236}">
                  <a16:creationId xmlns:a16="http://schemas.microsoft.com/office/drawing/2014/main" id="{D4BE5CD5-D665-B24A-B347-772263C756F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463988" y="3959980"/>
              <a:ext cx="297180" cy="297180"/>
            </a:xfrm>
            <a:prstGeom prst="rect">
              <a:avLst/>
            </a:prstGeom>
          </p:spPr>
        </p:pic>
      </p:grpSp>
      <p:sp>
        <p:nvSpPr>
          <p:cNvPr id="40" name="Abgerundetes Rechteck 39">
            <a:extLst>
              <a:ext uri="{FF2B5EF4-FFF2-40B4-BE49-F238E27FC236}">
                <a16:creationId xmlns:a16="http://schemas.microsoft.com/office/drawing/2014/main" id="{BCAF2619-1333-234D-8339-40B684ED452F}"/>
              </a:ext>
            </a:extLst>
          </p:cNvPr>
          <p:cNvSpPr/>
          <p:nvPr/>
        </p:nvSpPr>
        <p:spPr bwMode="auto">
          <a:xfrm>
            <a:off x="7703671" y="1518374"/>
            <a:ext cx="897753"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1749</a:t>
            </a:r>
          </a:p>
        </p:txBody>
      </p:sp>
      <p:sp>
        <p:nvSpPr>
          <p:cNvPr id="41" name="Abgerundetes Rechteck 40">
            <a:extLst>
              <a:ext uri="{FF2B5EF4-FFF2-40B4-BE49-F238E27FC236}">
                <a16:creationId xmlns:a16="http://schemas.microsoft.com/office/drawing/2014/main" id="{F84F7271-C9AC-6F4B-B186-DC8643265CA0}"/>
              </a:ext>
            </a:extLst>
          </p:cNvPr>
          <p:cNvSpPr/>
          <p:nvPr/>
        </p:nvSpPr>
        <p:spPr bwMode="auto">
          <a:xfrm>
            <a:off x="7899121" y="2247714"/>
            <a:ext cx="1008111" cy="423535"/>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a:solidFill>
                  <a:srgbClr val="2B2B2E"/>
                </a:solidFill>
                <a:latin typeface="GothamBook" pitchFamily="50" charset="0"/>
              </a:rPr>
              <a:t>First book publication</a:t>
            </a:r>
          </a:p>
        </p:txBody>
      </p:sp>
      <p:cxnSp>
        <p:nvCxnSpPr>
          <p:cNvPr id="42" name="Gerade Verbindung 41">
            <a:extLst>
              <a:ext uri="{FF2B5EF4-FFF2-40B4-BE49-F238E27FC236}">
                <a16:creationId xmlns:a16="http://schemas.microsoft.com/office/drawing/2014/main" id="{BAB38F45-E441-3347-9791-88EE3F5ACC26}"/>
              </a:ext>
            </a:extLst>
          </p:cNvPr>
          <p:cNvCxnSpPr>
            <a:cxnSpLocks/>
          </p:cNvCxnSpPr>
          <p:nvPr/>
        </p:nvCxnSpPr>
        <p:spPr>
          <a:xfrm>
            <a:off x="7703671"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uppieren 32">
            <a:extLst>
              <a:ext uri="{FF2B5EF4-FFF2-40B4-BE49-F238E27FC236}">
                <a16:creationId xmlns:a16="http://schemas.microsoft.com/office/drawing/2014/main" id="{87FE230E-5130-3F4D-9C20-B0FC1491A9BE}"/>
              </a:ext>
            </a:extLst>
          </p:cNvPr>
          <p:cNvGrpSpPr/>
          <p:nvPr/>
        </p:nvGrpSpPr>
        <p:grpSpPr>
          <a:xfrm>
            <a:off x="7248720" y="3246568"/>
            <a:ext cx="1643760" cy="1280118"/>
            <a:chOff x="7068700" y="3246568"/>
            <a:chExt cx="1643760" cy="1280118"/>
          </a:xfrm>
        </p:grpSpPr>
        <p:sp>
          <p:nvSpPr>
            <p:cNvPr id="43" name="Abgerundetes Rechteck 42">
              <a:extLst>
                <a:ext uri="{FF2B5EF4-FFF2-40B4-BE49-F238E27FC236}">
                  <a16:creationId xmlns:a16="http://schemas.microsoft.com/office/drawing/2014/main" id="{502DE184-9955-9E4F-8E6F-25D0795878F9}"/>
                </a:ext>
              </a:extLst>
            </p:cNvPr>
            <p:cNvSpPr/>
            <p:nvPr/>
          </p:nvSpPr>
          <p:spPr bwMode="auto">
            <a:xfrm>
              <a:off x="7092280" y="3246568"/>
              <a:ext cx="967867" cy="501968"/>
            </a:xfrm>
            <a:prstGeom prst="roundRect">
              <a:avLst>
                <a:gd name="adj" fmla="val 3328"/>
              </a:avLst>
            </a:prstGeom>
            <a:noFill/>
            <a:ln w="0">
              <a:noFill/>
              <a:prstDash val="solid"/>
              <a:round/>
              <a:headEnd/>
              <a:tailEnd/>
            </a:ln>
          </p:spPr>
          <p:txBody>
            <a:bodyPr vert="horz" wrap="none" lIns="0" tIns="0" rIns="0" bIns="0" numCol="1" rtlCol="0" anchor="b" anchorCtr="0" compatLnSpc="1">
              <a:prstTxWarp prst="textNoShape">
                <a:avLst/>
              </a:prstTxWarp>
              <a:spAutoFit/>
            </a:bodyPr>
            <a:lstStyle/>
            <a:p>
              <a:r>
                <a:rPr lang="en-US" sz="3200">
                  <a:solidFill>
                    <a:srgbClr val="FFB81C"/>
                  </a:solidFill>
                  <a:latin typeface="GothamBold" pitchFamily="50" charset="0"/>
                  <a:cs typeface="Gotham Medium" pitchFamily="2" charset="0"/>
                </a:rPr>
                <a:t>2014</a:t>
              </a:r>
            </a:p>
          </p:txBody>
        </p:sp>
        <p:sp>
          <p:nvSpPr>
            <p:cNvPr id="44" name="Abgerundetes Rechteck 43">
              <a:extLst>
                <a:ext uri="{FF2B5EF4-FFF2-40B4-BE49-F238E27FC236}">
                  <a16:creationId xmlns:a16="http://schemas.microsoft.com/office/drawing/2014/main" id="{91B80EB9-2ADC-8644-ADD2-D2718054D5C3}"/>
                </a:ext>
              </a:extLst>
            </p:cNvPr>
            <p:cNvSpPr/>
            <p:nvPr/>
          </p:nvSpPr>
          <p:spPr bwMode="auto">
            <a:xfrm>
              <a:off x="7344985" y="3961973"/>
              <a:ext cx="1367475" cy="564713"/>
            </a:xfrm>
            <a:prstGeom prst="roundRect">
              <a:avLst>
                <a:gd name="adj" fmla="val 3328"/>
              </a:avLst>
            </a:prstGeom>
            <a:noFill/>
            <a:ln w="0">
              <a:noFill/>
              <a:prstDash val="solid"/>
              <a:round/>
              <a:headEnd/>
              <a:tailEnd/>
            </a:ln>
          </p:spPr>
          <p:txBody>
            <a:bodyPr vert="horz" wrap="square" lIns="108000" tIns="0" rIns="0" bIns="0" numCol="1" rtlCol="0" anchor="t" anchorCtr="0" compatLnSpc="1">
              <a:prstTxWarp prst="textNoShape">
                <a:avLst/>
              </a:prstTxWarp>
              <a:spAutoFit/>
            </a:bodyPr>
            <a:lstStyle/>
            <a:p>
              <a:r>
                <a:rPr lang="en-US" sz="900">
                  <a:solidFill>
                    <a:srgbClr val="2B2B2E"/>
                  </a:solidFill>
                  <a:latin typeface="GothamBook" pitchFamily="50" charset="0"/>
                </a:rPr>
                <a:t>All titles available in ePUB format since 2014</a:t>
              </a:r>
            </a:p>
            <a:p>
              <a:endParaRPr lang="de-DE" sz="900" dirty="0" err="1">
                <a:solidFill>
                  <a:srgbClr val="2B2B2E"/>
                </a:solidFill>
                <a:latin typeface="GothamBook" pitchFamily="50" charset="0"/>
              </a:endParaRPr>
            </a:p>
          </p:txBody>
        </p:sp>
        <p:cxnSp>
          <p:nvCxnSpPr>
            <p:cNvPr id="45" name="Gerade Verbindung 44">
              <a:extLst>
                <a:ext uri="{FF2B5EF4-FFF2-40B4-BE49-F238E27FC236}">
                  <a16:creationId xmlns:a16="http://schemas.microsoft.com/office/drawing/2014/main" id="{1E7ADD09-FE08-AC49-9AF5-151A58387CE2}"/>
                </a:ext>
              </a:extLst>
            </p:cNvPr>
            <p:cNvCxnSpPr>
              <a:cxnSpLocks/>
            </p:cNvCxnSpPr>
            <p:nvPr/>
          </p:nvCxnSpPr>
          <p:spPr>
            <a:xfrm>
              <a:off x="7092280" y="3867894"/>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4E829152-4B75-E546-B548-0719781082A8}"/>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068700" y="3959980"/>
              <a:ext cx="297180" cy="297180"/>
            </a:xfrm>
            <a:prstGeom prst="rect">
              <a:avLst/>
            </a:prstGeom>
          </p:spPr>
        </p:pic>
      </p:grpSp>
      <p:pic>
        <p:nvPicPr>
          <p:cNvPr id="49" name="Picture 2">
            <a:extLst>
              <a:ext uri="{FF2B5EF4-FFF2-40B4-BE49-F238E27FC236}">
                <a16:creationId xmlns:a16="http://schemas.microsoft.com/office/drawing/2014/main" id="{7C7156AB-BF0D-8C48-A2CB-790F093B35B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4361" r="2439"/>
          <a:stretch/>
        </p:blipFill>
        <p:spPr bwMode="auto">
          <a:xfrm>
            <a:off x="7704348" y="2262762"/>
            <a:ext cx="216000" cy="231762"/>
          </a:xfrm>
          <a:prstGeom prst="rect">
            <a:avLst/>
          </a:prstGeom>
          <a:noFill/>
          <a:extLst>
            <a:ext uri="{909E8E84-426E-40DD-AFC4-6F175D3DCCD1}">
              <a14:hiddenFill xmlns:a14="http://schemas.microsoft.com/office/drawing/2010/main">
                <a:solidFill>
                  <a:srgbClr val="FFFFFF"/>
                </a:solidFill>
              </a14:hiddenFill>
            </a:ext>
          </a:extLst>
        </p:spPr>
      </p:pic>
      <p:pic>
        <p:nvPicPr>
          <p:cNvPr id="51" name="Grafik 50">
            <a:extLst>
              <a:ext uri="{FF2B5EF4-FFF2-40B4-BE49-F238E27FC236}">
                <a16:creationId xmlns:a16="http://schemas.microsoft.com/office/drawing/2014/main" id="{D8F6BCD5-20BA-484D-AE99-ED4B3EEF0355}"/>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2187900" y="2230053"/>
            <a:ext cx="297180" cy="297180"/>
          </a:xfrm>
          <a:prstGeom prst="rect">
            <a:avLst/>
          </a:prstGeom>
        </p:spPr>
      </p:pic>
      <p:sp>
        <p:nvSpPr>
          <p:cNvPr id="52" name="Rechteck 51">
            <a:extLst>
              <a:ext uri="{FF2B5EF4-FFF2-40B4-BE49-F238E27FC236}">
                <a16:creationId xmlns:a16="http://schemas.microsoft.com/office/drawing/2014/main" id="{BDF162FA-C1A9-004F-A948-5A8EA1596A8F}"/>
              </a:ext>
            </a:extLst>
          </p:cNvPr>
          <p:cNvSpPr/>
          <p:nvPr/>
        </p:nvSpPr>
        <p:spPr>
          <a:xfrm>
            <a:off x="395288" y="4680000"/>
            <a:ext cx="710131" cy="115416"/>
          </a:xfrm>
          <a:prstGeom prst="rect">
            <a:avLst/>
          </a:prstGeom>
        </p:spPr>
        <p:txBody>
          <a:bodyPr wrap="none" lIns="0" tIns="0" rIns="0" bIns="0">
            <a:spAutoFit/>
          </a:bodyPr>
          <a:lstStyle/>
          <a:p>
            <a:r>
              <a:rPr lang="en-US" sz="750">
                <a:solidFill>
                  <a:srgbClr val="2B2B2E"/>
                </a:solidFill>
                <a:latin typeface="GothamLight" pitchFamily="50" charset="0"/>
                <a:cs typeface="Gotham Light" pitchFamily="2" charset="0"/>
              </a:rPr>
              <a:t>Figures current to May 2021</a:t>
            </a:r>
          </a:p>
        </p:txBody>
      </p:sp>
    </p:spTree>
    <p:extLst>
      <p:ext uri="{BB962C8B-B14F-4D97-AF65-F5344CB8AC3E}">
        <p14:creationId xmlns:p14="http://schemas.microsoft.com/office/powerpoint/2010/main" val="37210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FBE17DC-9025-274A-BBD1-898F560F0C32}"/>
              </a:ext>
            </a:extLst>
          </p:cNvPr>
          <p:cNvSpPr>
            <a:spLocks noGrp="1"/>
          </p:cNvSpPr>
          <p:nvPr>
            <p:ph type="pic" sz="quarter" idx="19"/>
          </p:nvPr>
        </p:nvSpPr>
        <p:spPr/>
      </p:sp>
      <p:sp>
        <p:nvSpPr>
          <p:cNvPr id="7" name="Abgerundetes Rechteck 6">
            <a:extLst>
              <a:ext uri="{FF2B5EF4-FFF2-40B4-BE49-F238E27FC236}">
                <a16:creationId xmlns:a16="http://schemas.microsoft.com/office/drawing/2014/main" id="{20E52BF3-3630-CE41-9A25-BBE4061A272C}"/>
              </a:ext>
            </a:extLst>
          </p:cNvPr>
          <p:cNvSpPr/>
          <p:nvPr/>
        </p:nvSpPr>
        <p:spPr bwMode="auto">
          <a:xfrm>
            <a:off x="720000" y="1455626"/>
            <a:ext cx="880467" cy="564713"/>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3600">
                <a:solidFill>
                  <a:srgbClr val="FFB81C"/>
                </a:solidFill>
                <a:latin typeface="GothamBold" pitchFamily="50" charset="0"/>
                <a:cs typeface="Gotham Medium" pitchFamily="2" charset="0"/>
              </a:rPr>
              <a:t>330</a:t>
            </a:r>
          </a:p>
        </p:txBody>
      </p:sp>
      <p:sp>
        <p:nvSpPr>
          <p:cNvPr id="8" name="Abgerundetes Rechteck 7">
            <a:extLst>
              <a:ext uri="{FF2B5EF4-FFF2-40B4-BE49-F238E27FC236}">
                <a16:creationId xmlns:a16="http://schemas.microsoft.com/office/drawing/2014/main" id="{5B264558-BAE3-BE43-B69F-6AE7620AAE1E}"/>
              </a:ext>
            </a:extLst>
          </p:cNvPr>
          <p:cNvSpPr/>
          <p:nvPr/>
        </p:nvSpPr>
        <p:spPr bwMode="auto">
          <a:xfrm>
            <a:off x="1043608" y="2247714"/>
            <a:ext cx="1260140" cy="282357"/>
          </a:xfrm>
          <a:prstGeom prst="roundRect">
            <a:avLst>
              <a:gd name="adj" fmla="val 3328"/>
            </a:avLst>
          </a:prstGeom>
          <a:noFill/>
          <a:ln w="0">
            <a:noFill/>
            <a:prstDash val="solid"/>
            <a:round/>
            <a:headEnd/>
            <a:tailEnd/>
          </a:ln>
        </p:spPr>
        <p:txBody>
          <a:bodyPr vert="horz" wrap="square" lIns="0" tIns="0" rIns="0" bIns="0" numCol="1" rtlCol="0" anchor="t" anchorCtr="0" compatLnSpc="1">
            <a:prstTxWarp prst="textNoShape">
              <a:avLst/>
            </a:prstTxWarp>
            <a:spAutoFit/>
          </a:bodyPr>
          <a:lstStyle/>
          <a:p>
            <a:r>
              <a:rPr lang="en-US" sz="900" dirty="0">
                <a:solidFill>
                  <a:srgbClr val="2B2B2E"/>
                </a:solidFill>
                <a:latin typeface="GothamBook" pitchFamily="50" charset="0"/>
              </a:rPr>
              <a:t>Subscription </a:t>
            </a:r>
            <a:br>
              <a:rPr lang="en-US" sz="900" dirty="0">
                <a:solidFill>
                  <a:srgbClr val="2B2B2E"/>
                </a:solidFill>
                <a:latin typeface="GothamBook" pitchFamily="50" charset="0"/>
              </a:rPr>
            </a:br>
            <a:r>
              <a:rPr lang="en-US" sz="900" dirty="0">
                <a:solidFill>
                  <a:srgbClr val="2B2B2E"/>
                </a:solidFill>
                <a:latin typeface="GothamBook" pitchFamily="50" charset="0"/>
              </a:rPr>
              <a:t>journals</a:t>
            </a:r>
          </a:p>
        </p:txBody>
      </p:sp>
      <p:cxnSp>
        <p:nvCxnSpPr>
          <p:cNvPr id="9" name="Gerade Verbindung 8">
            <a:extLst>
              <a:ext uri="{FF2B5EF4-FFF2-40B4-BE49-F238E27FC236}">
                <a16:creationId xmlns:a16="http://schemas.microsoft.com/office/drawing/2014/main" id="{F5C4301F-F290-F648-AFA6-F3B7C28D9388}"/>
              </a:ext>
            </a:extLst>
          </p:cNvPr>
          <p:cNvCxnSpPr>
            <a:cxnSpLocks/>
          </p:cNvCxnSpPr>
          <p:nvPr/>
        </p:nvCxnSpPr>
        <p:spPr>
          <a:xfrm>
            <a:off x="720000"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Abgerundetes Rechteck 9">
            <a:extLst>
              <a:ext uri="{FF2B5EF4-FFF2-40B4-BE49-F238E27FC236}">
                <a16:creationId xmlns:a16="http://schemas.microsoft.com/office/drawing/2014/main" id="{24CAE5B1-42A1-C749-A6B2-FA3E10E53F28}"/>
              </a:ext>
            </a:extLst>
          </p:cNvPr>
          <p:cNvSpPr/>
          <p:nvPr/>
        </p:nvSpPr>
        <p:spPr bwMode="auto">
          <a:xfrm>
            <a:off x="2771800" y="1455626"/>
            <a:ext cx="838386" cy="564713"/>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3600">
                <a:solidFill>
                  <a:srgbClr val="FFB81C"/>
                </a:solidFill>
                <a:latin typeface="GothamBold" pitchFamily="50" charset="0"/>
                <a:cs typeface="Gotham Medium" pitchFamily="2" charset="0"/>
              </a:rPr>
              <a:t>100</a:t>
            </a:r>
          </a:p>
        </p:txBody>
      </p:sp>
      <p:sp>
        <p:nvSpPr>
          <p:cNvPr id="11" name="Abgerundetes Rechteck 10">
            <a:extLst>
              <a:ext uri="{FF2B5EF4-FFF2-40B4-BE49-F238E27FC236}">
                <a16:creationId xmlns:a16="http://schemas.microsoft.com/office/drawing/2014/main" id="{1D164BC1-216B-8842-A64C-627F98F18DC6}"/>
              </a:ext>
            </a:extLst>
          </p:cNvPr>
          <p:cNvSpPr/>
          <p:nvPr/>
        </p:nvSpPr>
        <p:spPr bwMode="auto">
          <a:xfrm>
            <a:off x="3131841" y="2247714"/>
            <a:ext cx="1044116" cy="423535"/>
          </a:xfrm>
          <a:prstGeom prst="roundRect">
            <a:avLst>
              <a:gd name="adj" fmla="val 3328"/>
            </a:avLst>
          </a:prstGeom>
          <a:noFill/>
          <a:ln w="0">
            <a:noFill/>
            <a:prstDash val="solid"/>
            <a:round/>
            <a:headEnd/>
            <a:tailEnd/>
          </a:ln>
        </p:spPr>
        <p:txBody>
          <a:bodyPr vert="horz" wrap="square" lIns="0" tIns="0" rIns="0" bIns="0" numCol="1" rtlCol="0" anchor="t" anchorCtr="0" compatLnSpc="1">
            <a:prstTxWarp prst="textNoShape">
              <a:avLst/>
            </a:prstTxWarp>
            <a:spAutoFit/>
          </a:bodyPr>
          <a:lstStyle/>
          <a:p>
            <a:r>
              <a:rPr lang="en-US" sz="900" dirty="0">
                <a:solidFill>
                  <a:srgbClr val="2B2B2E"/>
                </a:solidFill>
                <a:latin typeface="GothamBook" pitchFamily="50" charset="0"/>
              </a:rPr>
              <a:t>Open Access journals</a:t>
            </a:r>
          </a:p>
          <a:p>
            <a:endParaRPr lang="de-DE" sz="900" dirty="0">
              <a:solidFill>
                <a:srgbClr val="2B2B2E"/>
              </a:solidFill>
              <a:latin typeface="GothamBook" pitchFamily="50" charset="0"/>
            </a:endParaRPr>
          </a:p>
        </p:txBody>
      </p:sp>
      <p:cxnSp>
        <p:nvCxnSpPr>
          <p:cNvPr id="12" name="Gerade Verbindung 11">
            <a:extLst>
              <a:ext uri="{FF2B5EF4-FFF2-40B4-BE49-F238E27FC236}">
                <a16:creationId xmlns:a16="http://schemas.microsoft.com/office/drawing/2014/main" id="{1B0FA881-DD73-BE4F-A329-72557AA805ED}"/>
              </a:ext>
            </a:extLst>
          </p:cNvPr>
          <p:cNvCxnSpPr>
            <a:cxnSpLocks/>
          </p:cNvCxnSpPr>
          <p:nvPr/>
        </p:nvCxnSpPr>
        <p:spPr>
          <a:xfrm>
            <a:off x="2771800"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F797452E-2FDF-A847-A6B4-2A901E73B2CD}"/>
              </a:ext>
            </a:extLst>
          </p:cNvPr>
          <p:cNvSpPr txBox="1"/>
          <p:nvPr/>
        </p:nvSpPr>
        <p:spPr>
          <a:xfrm>
            <a:off x="395999" y="396000"/>
            <a:ext cx="6434095" cy="611795"/>
          </a:xfrm>
          <a:prstGeom prst="rect">
            <a:avLst/>
          </a:prstGeom>
          <a:noFill/>
        </p:spPr>
        <p:txBody>
          <a:bodyPr wrap="square" lIns="0" tIns="0" rIns="0" bIns="0" rtlCol="0" anchor="t" anchorCtr="0">
            <a:noAutofit/>
          </a:bodyPr>
          <a:lstStyle/>
          <a:p>
            <a:r>
              <a:rPr lang="en-US" sz="3200" dirty="0">
                <a:solidFill>
                  <a:srgbClr val="2B2B2E"/>
                </a:solidFill>
                <a:latin typeface="GothamMedium" pitchFamily="50" charset="0"/>
                <a:cs typeface="Gotham Medium" pitchFamily="2" charset="0"/>
              </a:rPr>
              <a:t>Our Journal Portfolio</a:t>
            </a:r>
          </a:p>
        </p:txBody>
      </p:sp>
      <p:pic>
        <p:nvPicPr>
          <p:cNvPr id="32" name="Grafik 31">
            <a:extLst>
              <a:ext uri="{FF2B5EF4-FFF2-40B4-BE49-F238E27FC236}">
                <a16:creationId xmlns:a16="http://schemas.microsoft.com/office/drawing/2014/main" id="{F4852688-CC26-DE42-BA61-E1B19D044A7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74420" y="2239201"/>
            <a:ext cx="297180" cy="297180"/>
          </a:xfrm>
          <a:prstGeom prst="rect">
            <a:avLst/>
          </a:prstGeom>
        </p:spPr>
      </p:pic>
      <p:pic>
        <p:nvPicPr>
          <p:cNvPr id="33" name="Grafik 32">
            <a:extLst>
              <a:ext uri="{FF2B5EF4-FFF2-40B4-BE49-F238E27FC236}">
                <a16:creationId xmlns:a16="http://schemas.microsoft.com/office/drawing/2014/main" id="{E8E82A6D-D6A9-D647-95C9-56AACF0AA31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735796" y="2239201"/>
            <a:ext cx="297180" cy="297180"/>
          </a:xfrm>
          <a:prstGeom prst="rect">
            <a:avLst/>
          </a:prstGeom>
        </p:spPr>
      </p:pic>
      <p:grpSp>
        <p:nvGrpSpPr>
          <p:cNvPr id="49" name="Gruppieren 48">
            <a:extLst>
              <a:ext uri="{FF2B5EF4-FFF2-40B4-BE49-F238E27FC236}">
                <a16:creationId xmlns:a16="http://schemas.microsoft.com/office/drawing/2014/main" id="{F129CDD5-9D46-1744-B2C3-E0279350BF9D}"/>
              </a:ext>
            </a:extLst>
          </p:cNvPr>
          <p:cNvGrpSpPr/>
          <p:nvPr/>
        </p:nvGrpSpPr>
        <p:grpSpPr>
          <a:xfrm>
            <a:off x="4824028" y="1455626"/>
            <a:ext cx="1336158" cy="1038898"/>
            <a:chOff x="4824028" y="1455626"/>
            <a:chExt cx="1336158" cy="1038898"/>
          </a:xfrm>
        </p:grpSpPr>
        <p:sp>
          <p:nvSpPr>
            <p:cNvPr id="40" name="Abgerundetes Rechteck 39">
              <a:extLst>
                <a:ext uri="{FF2B5EF4-FFF2-40B4-BE49-F238E27FC236}">
                  <a16:creationId xmlns:a16="http://schemas.microsoft.com/office/drawing/2014/main" id="{4D75F87E-8E16-2844-94E2-21C9AC431CB3}"/>
                </a:ext>
              </a:extLst>
            </p:cNvPr>
            <p:cNvSpPr/>
            <p:nvPr/>
          </p:nvSpPr>
          <p:spPr bwMode="auto">
            <a:xfrm>
              <a:off x="4824028" y="1455626"/>
              <a:ext cx="950063" cy="564713"/>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3600">
                  <a:solidFill>
                    <a:srgbClr val="FFB81C"/>
                  </a:solidFill>
                  <a:latin typeface="GothamBold" pitchFamily="50" charset="0"/>
                  <a:cs typeface="Gotham Medium" pitchFamily="2" charset="0"/>
                </a:rPr>
                <a:t>600</a:t>
              </a:r>
            </a:p>
          </p:txBody>
        </p:sp>
        <p:sp>
          <p:nvSpPr>
            <p:cNvPr id="41" name="Abgerundetes Rechteck 40">
              <a:extLst>
                <a:ext uri="{FF2B5EF4-FFF2-40B4-BE49-F238E27FC236}">
                  <a16:creationId xmlns:a16="http://schemas.microsoft.com/office/drawing/2014/main" id="{20507F88-E6C7-D34F-AC40-41ED37F2254B}"/>
                </a:ext>
              </a:extLst>
            </p:cNvPr>
            <p:cNvSpPr/>
            <p:nvPr/>
          </p:nvSpPr>
          <p:spPr bwMode="auto">
            <a:xfrm>
              <a:off x="5164721" y="2247714"/>
              <a:ext cx="995465" cy="141178"/>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900" dirty="0" err="1">
                  <a:solidFill>
                    <a:srgbClr val="2B2B2E"/>
                  </a:solidFill>
                  <a:latin typeface="GothamBook" pitchFamily="50" charset="0"/>
                </a:rPr>
                <a:t>Sciendo</a:t>
              </a:r>
              <a:r>
                <a:rPr lang="en-US" sz="900" dirty="0">
                  <a:solidFill>
                    <a:srgbClr val="2B2B2E"/>
                  </a:solidFill>
                  <a:latin typeface="GothamBook" pitchFamily="50" charset="0"/>
                </a:rPr>
                <a:t> journals*</a:t>
              </a:r>
            </a:p>
          </p:txBody>
        </p:sp>
        <p:cxnSp>
          <p:nvCxnSpPr>
            <p:cNvPr id="42" name="Gerade Verbindung 41">
              <a:extLst>
                <a:ext uri="{FF2B5EF4-FFF2-40B4-BE49-F238E27FC236}">
                  <a16:creationId xmlns:a16="http://schemas.microsoft.com/office/drawing/2014/main" id="{8E8EDE57-12AC-D948-9FD7-6064BF45B8EC}"/>
                </a:ext>
              </a:extLst>
            </p:cNvPr>
            <p:cNvCxnSpPr>
              <a:cxnSpLocks/>
            </p:cNvCxnSpPr>
            <p:nvPr/>
          </p:nvCxnSpPr>
          <p:spPr>
            <a:xfrm>
              <a:off x="4824028" y="2139702"/>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descr="Home | Sciendo">
              <a:extLst>
                <a:ext uri="{FF2B5EF4-FFF2-40B4-BE49-F238E27FC236}">
                  <a16:creationId xmlns:a16="http://schemas.microsoft.com/office/drawing/2014/main" id="{B90C0AEE-5461-5F4D-B1DB-2A487E7353C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881166" y="2262762"/>
              <a:ext cx="166943" cy="231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uppieren 47">
            <a:extLst>
              <a:ext uri="{FF2B5EF4-FFF2-40B4-BE49-F238E27FC236}">
                <a16:creationId xmlns:a16="http://schemas.microsoft.com/office/drawing/2014/main" id="{AEC7DE34-6CAE-7045-80A0-3C5021AA3541}"/>
              </a:ext>
            </a:extLst>
          </p:cNvPr>
          <p:cNvGrpSpPr/>
          <p:nvPr/>
        </p:nvGrpSpPr>
        <p:grpSpPr>
          <a:xfrm>
            <a:off x="6784515" y="1455626"/>
            <a:ext cx="1254046" cy="1073342"/>
            <a:chOff x="6784515" y="1677437"/>
            <a:chExt cx="1254046" cy="1073342"/>
          </a:xfrm>
        </p:grpSpPr>
        <p:sp>
          <p:nvSpPr>
            <p:cNvPr id="44" name="Abgerundetes Rechteck 43">
              <a:extLst>
                <a:ext uri="{FF2B5EF4-FFF2-40B4-BE49-F238E27FC236}">
                  <a16:creationId xmlns:a16="http://schemas.microsoft.com/office/drawing/2014/main" id="{48E98D7A-6D59-AE4F-9A3A-ED8CE77BA183}"/>
                </a:ext>
              </a:extLst>
            </p:cNvPr>
            <p:cNvSpPr/>
            <p:nvPr/>
          </p:nvSpPr>
          <p:spPr bwMode="auto">
            <a:xfrm>
              <a:off x="6830095" y="1677437"/>
              <a:ext cx="623125" cy="564713"/>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3600">
                  <a:solidFill>
                    <a:srgbClr val="FFB81C"/>
                  </a:solidFill>
                  <a:latin typeface="GothamBold" pitchFamily="50" charset="0"/>
                  <a:cs typeface="Gotham Medium" pitchFamily="2" charset="0"/>
                </a:rPr>
                <a:t>60</a:t>
              </a:r>
            </a:p>
          </p:txBody>
        </p:sp>
        <p:sp>
          <p:nvSpPr>
            <p:cNvPr id="45" name="Abgerundetes Rechteck 44">
              <a:extLst>
                <a:ext uri="{FF2B5EF4-FFF2-40B4-BE49-F238E27FC236}">
                  <a16:creationId xmlns:a16="http://schemas.microsoft.com/office/drawing/2014/main" id="{9950AA77-63EE-FA46-A7D4-EF61737CB82D}"/>
                </a:ext>
              </a:extLst>
            </p:cNvPr>
            <p:cNvSpPr/>
            <p:nvPr/>
          </p:nvSpPr>
          <p:spPr bwMode="auto">
            <a:xfrm>
              <a:off x="7153703" y="2455592"/>
              <a:ext cx="884858" cy="282357"/>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900" dirty="0">
                  <a:solidFill>
                    <a:srgbClr val="2B2B2E"/>
                  </a:solidFill>
                  <a:latin typeface="GothamBook" pitchFamily="50" charset="0"/>
                </a:rPr>
                <a:t>Annual journals</a:t>
              </a:r>
            </a:p>
            <a:p>
              <a:endParaRPr lang="de-DE" sz="900" dirty="0">
                <a:solidFill>
                  <a:srgbClr val="2B2B2E"/>
                </a:solidFill>
                <a:latin typeface="GothamBook" pitchFamily="50" charset="0"/>
              </a:endParaRPr>
            </a:p>
          </p:txBody>
        </p:sp>
        <p:cxnSp>
          <p:nvCxnSpPr>
            <p:cNvPr id="46" name="Gerade Verbindung 45">
              <a:extLst>
                <a:ext uri="{FF2B5EF4-FFF2-40B4-BE49-F238E27FC236}">
                  <a16:creationId xmlns:a16="http://schemas.microsoft.com/office/drawing/2014/main" id="{3C75EEBE-E35E-9A45-8509-E70FE961F01C}"/>
                </a:ext>
              </a:extLst>
            </p:cNvPr>
            <p:cNvCxnSpPr>
              <a:cxnSpLocks/>
            </p:cNvCxnSpPr>
            <p:nvPr/>
          </p:nvCxnSpPr>
          <p:spPr>
            <a:xfrm>
              <a:off x="6830095" y="2361513"/>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AA653B08-99F5-AE4B-B91C-9786A171F69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784515" y="2453599"/>
              <a:ext cx="297180" cy="297180"/>
            </a:xfrm>
            <a:prstGeom prst="rect">
              <a:avLst/>
            </a:prstGeom>
          </p:spPr>
        </p:pic>
      </p:grpSp>
      <p:sp>
        <p:nvSpPr>
          <p:cNvPr id="50" name="Abgerundetes Rechteck 49">
            <a:extLst>
              <a:ext uri="{FF2B5EF4-FFF2-40B4-BE49-F238E27FC236}">
                <a16:creationId xmlns:a16="http://schemas.microsoft.com/office/drawing/2014/main" id="{7BD681C4-39B5-D645-9822-30B9A350135F}"/>
              </a:ext>
            </a:extLst>
          </p:cNvPr>
          <p:cNvSpPr/>
          <p:nvPr/>
        </p:nvSpPr>
        <p:spPr bwMode="auto">
          <a:xfrm>
            <a:off x="395288" y="4680000"/>
            <a:ext cx="8100900" cy="117649"/>
          </a:xfrm>
          <a:prstGeom prst="roundRect">
            <a:avLst>
              <a:gd name="adj" fmla="val 3328"/>
            </a:avLst>
          </a:prstGeom>
          <a:noFill/>
          <a:ln w="0">
            <a:noFill/>
            <a:prstDash val="solid"/>
            <a:round/>
            <a:headEnd/>
            <a:tailEnd/>
          </a:ln>
        </p:spPr>
        <p:txBody>
          <a:bodyPr vert="horz" wrap="square" lIns="0" tIns="0" rIns="0" bIns="0" numCol="1" rtlCol="0" anchor="t" anchorCtr="0" compatLnSpc="1">
            <a:prstTxWarp prst="textNoShape">
              <a:avLst/>
            </a:prstTxWarp>
            <a:spAutoFit/>
          </a:bodyPr>
          <a:lstStyle/>
          <a:p>
            <a:r>
              <a:rPr lang="en-US" sz="750">
                <a:solidFill>
                  <a:srgbClr val="2B2B2E"/>
                </a:solidFill>
                <a:latin typeface="GothamLight" pitchFamily="50" charset="0"/>
                <a:cs typeface="Gotham Light" pitchFamily="2" charset="0"/>
              </a:rPr>
              <a:t>* Sciendo is a De Gruyter company that provides open access publishing services to associations and individuals.</a:t>
            </a:r>
          </a:p>
        </p:txBody>
      </p:sp>
      <p:sp>
        <p:nvSpPr>
          <p:cNvPr id="53" name="Abgerundetes Rechteck 52">
            <a:extLst>
              <a:ext uri="{FF2B5EF4-FFF2-40B4-BE49-F238E27FC236}">
                <a16:creationId xmlns:a16="http://schemas.microsoft.com/office/drawing/2014/main" id="{F3BD1FBB-1FDC-2448-851D-67BB07F7A24C}"/>
              </a:ext>
            </a:extLst>
          </p:cNvPr>
          <p:cNvSpPr/>
          <p:nvPr/>
        </p:nvSpPr>
        <p:spPr bwMode="auto">
          <a:xfrm>
            <a:off x="720000" y="2928235"/>
            <a:ext cx="663587" cy="564713"/>
          </a:xfrm>
          <a:prstGeom prst="roundRect">
            <a:avLst>
              <a:gd name="adj" fmla="val 3328"/>
            </a:avLst>
          </a:prstGeom>
          <a:noFill/>
          <a:ln w="0">
            <a:noFill/>
            <a:prstDash val="solid"/>
            <a:round/>
            <a:headEnd/>
            <a:tailEnd/>
          </a:ln>
        </p:spPr>
        <p:txBody>
          <a:bodyPr vert="horz" wrap="none" lIns="0" tIns="0" rIns="0" bIns="0" numCol="1" rtlCol="0" anchor="t" anchorCtr="0" compatLnSpc="1">
            <a:prstTxWarp prst="textNoShape">
              <a:avLst/>
            </a:prstTxWarp>
            <a:spAutoFit/>
          </a:bodyPr>
          <a:lstStyle/>
          <a:p>
            <a:r>
              <a:rPr lang="en-US" sz="3600">
                <a:solidFill>
                  <a:srgbClr val="FFB81C"/>
                </a:solidFill>
                <a:latin typeface="GothamBold" pitchFamily="50" charset="0"/>
                <a:cs typeface="Gotham Medium" pitchFamily="2" charset="0"/>
              </a:rPr>
              <a:t>+…</a:t>
            </a:r>
          </a:p>
        </p:txBody>
      </p:sp>
      <p:sp>
        <p:nvSpPr>
          <p:cNvPr id="54" name="Abgerundetes Rechteck 53">
            <a:extLst>
              <a:ext uri="{FF2B5EF4-FFF2-40B4-BE49-F238E27FC236}">
                <a16:creationId xmlns:a16="http://schemas.microsoft.com/office/drawing/2014/main" id="{BD8B6D9C-ADD1-6E41-B911-BABB594D5E13}"/>
              </a:ext>
            </a:extLst>
          </p:cNvPr>
          <p:cNvSpPr/>
          <p:nvPr/>
        </p:nvSpPr>
        <p:spPr bwMode="auto">
          <a:xfrm>
            <a:off x="1043608" y="3720323"/>
            <a:ext cx="1692188" cy="282357"/>
          </a:xfrm>
          <a:prstGeom prst="roundRect">
            <a:avLst>
              <a:gd name="adj" fmla="val 3328"/>
            </a:avLst>
          </a:prstGeom>
          <a:noFill/>
          <a:ln w="0">
            <a:noFill/>
            <a:prstDash val="solid"/>
            <a:round/>
            <a:headEnd/>
            <a:tailEnd/>
          </a:ln>
        </p:spPr>
        <p:txBody>
          <a:bodyPr vert="horz" wrap="square" lIns="0" tIns="0" rIns="0" bIns="0" numCol="1" rtlCol="0" anchor="t" anchorCtr="0" compatLnSpc="1">
            <a:prstTxWarp prst="textNoShape">
              <a:avLst/>
            </a:prstTxWarp>
            <a:spAutoFit/>
          </a:bodyPr>
          <a:lstStyle/>
          <a:p>
            <a:r>
              <a:rPr lang="en-US" sz="900">
                <a:solidFill>
                  <a:srgbClr val="2B2B2E"/>
                </a:solidFill>
                <a:latin typeface="GothamBook" pitchFamily="50" charset="0"/>
              </a:rPr>
              <a:t>As well as the journal titles of our publisher partners</a:t>
            </a:r>
          </a:p>
        </p:txBody>
      </p:sp>
      <p:cxnSp>
        <p:nvCxnSpPr>
          <p:cNvPr id="55" name="Gerade Verbindung 54">
            <a:extLst>
              <a:ext uri="{FF2B5EF4-FFF2-40B4-BE49-F238E27FC236}">
                <a16:creationId xmlns:a16="http://schemas.microsoft.com/office/drawing/2014/main" id="{6E14C0F5-09E6-744D-BF19-C63F89C6DE47}"/>
              </a:ext>
            </a:extLst>
          </p:cNvPr>
          <p:cNvCxnSpPr>
            <a:cxnSpLocks/>
          </p:cNvCxnSpPr>
          <p:nvPr/>
        </p:nvCxnSpPr>
        <p:spPr>
          <a:xfrm>
            <a:off x="720000" y="3612311"/>
            <a:ext cx="25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Grafik 55">
            <a:extLst>
              <a:ext uri="{FF2B5EF4-FFF2-40B4-BE49-F238E27FC236}">
                <a16:creationId xmlns:a16="http://schemas.microsoft.com/office/drawing/2014/main" id="{E2A81E7D-D22B-4843-A773-F685FCF2D33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74420" y="3711810"/>
            <a:ext cx="297180" cy="297180"/>
          </a:xfrm>
          <a:prstGeom prst="rect">
            <a:avLst/>
          </a:prstGeom>
        </p:spPr>
      </p:pic>
    </p:spTree>
    <p:extLst>
      <p:ext uri="{BB962C8B-B14F-4D97-AF65-F5344CB8AC3E}">
        <p14:creationId xmlns:p14="http://schemas.microsoft.com/office/powerpoint/2010/main" val="78571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8469BAB-3869-C049-947A-A6061F5A4A2D}"/>
              </a:ext>
            </a:extLst>
          </p:cNvPr>
          <p:cNvSpPr>
            <a:spLocks noGrp="1"/>
          </p:cNvSpPr>
          <p:nvPr>
            <p:ph type="pic" sz="quarter" idx="19"/>
          </p:nvPr>
        </p:nvSpPr>
        <p:spPr/>
      </p:sp>
      <p:graphicFrame>
        <p:nvGraphicFramePr>
          <p:cNvPr id="12" name="Diagramm 11">
            <a:extLst>
              <a:ext uri="{FF2B5EF4-FFF2-40B4-BE49-F238E27FC236}">
                <a16:creationId xmlns:a16="http://schemas.microsoft.com/office/drawing/2014/main" id="{287087DA-B188-A94F-BF84-D6E33D39D251}"/>
              </a:ext>
            </a:extLst>
          </p:cNvPr>
          <p:cNvGraphicFramePr/>
          <p:nvPr>
            <p:extLst>
              <p:ext uri="{D42A27DB-BD31-4B8C-83A1-F6EECF244321}">
                <p14:modId xmlns:p14="http://schemas.microsoft.com/office/powerpoint/2010/main" val="1780193371"/>
              </p:ext>
            </p:extLst>
          </p:nvPr>
        </p:nvGraphicFramePr>
        <p:xfrm>
          <a:off x="323529" y="1239603"/>
          <a:ext cx="6480720" cy="342038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feld 14">
            <a:extLst>
              <a:ext uri="{FF2B5EF4-FFF2-40B4-BE49-F238E27FC236}">
                <a16:creationId xmlns:a16="http://schemas.microsoft.com/office/drawing/2014/main" id="{1E245F2D-A80E-CD46-A44A-FCB86EBEFE9C}"/>
              </a:ext>
            </a:extLst>
          </p:cNvPr>
          <p:cNvSpPr txBox="1"/>
          <p:nvPr/>
        </p:nvSpPr>
        <p:spPr>
          <a:xfrm>
            <a:off x="395288" y="396000"/>
            <a:ext cx="5855586" cy="843602"/>
          </a:xfrm>
          <a:prstGeom prst="rect">
            <a:avLst/>
          </a:prstGeom>
          <a:noFill/>
        </p:spPr>
        <p:txBody>
          <a:bodyPr wrap="square" lIns="0" tIns="0" rIns="0" bIns="0" rtlCol="0" anchor="t" anchorCtr="0">
            <a:noAutofit/>
          </a:bodyPr>
          <a:lstStyle/>
          <a:p>
            <a:r>
              <a:rPr lang="en-US" sz="3200" dirty="0">
                <a:solidFill>
                  <a:srgbClr val="2B2B2E"/>
                </a:solidFill>
                <a:latin typeface="GothamMedium" pitchFamily="50" charset="0"/>
                <a:cs typeface="Gotham Medium" pitchFamily="2" charset="0"/>
              </a:rPr>
              <a:t>Journal Portfolio </a:t>
            </a:r>
          </a:p>
        </p:txBody>
      </p:sp>
      <p:sp>
        <p:nvSpPr>
          <p:cNvPr id="28" name="Textfeld 27">
            <a:extLst>
              <a:ext uri="{FF2B5EF4-FFF2-40B4-BE49-F238E27FC236}">
                <a16:creationId xmlns:a16="http://schemas.microsoft.com/office/drawing/2014/main" id="{62530114-E1AB-604F-930B-2D9BC52B56DE}"/>
              </a:ext>
            </a:extLst>
          </p:cNvPr>
          <p:cNvSpPr txBox="1"/>
          <p:nvPr/>
        </p:nvSpPr>
        <p:spPr>
          <a:xfrm>
            <a:off x="7308304" y="4407954"/>
            <a:ext cx="1656184" cy="246221"/>
          </a:xfrm>
          <a:prstGeom prst="rect">
            <a:avLst/>
          </a:prstGeom>
          <a:noFill/>
        </p:spPr>
        <p:txBody>
          <a:bodyPr wrap="square" lIns="0" tIns="0" rIns="0" bIns="0" rtlCol="0">
            <a:spAutoFit/>
          </a:bodyPr>
          <a:lstStyle/>
          <a:p>
            <a:pPr>
              <a:defRPr/>
            </a:pPr>
            <a:r>
              <a:rPr lang="en-US" sz="800" dirty="0">
                <a:solidFill>
                  <a:prstClr val="black"/>
                </a:solidFill>
                <a:latin typeface="GothamLight" pitchFamily="50" charset="0"/>
                <a:cs typeface="Gotham Light" pitchFamily="2" charset="0"/>
              </a:rPr>
              <a:t>*including 600 </a:t>
            </a:r>
            <a:r>
              <a:rPr lang="en-US" sz="800" dirty="0" err="1">
                <a:solidFill>
                  <a:prstClr val="black"/>
                </a:solidFill>
                <a:latin typeface="GothamLight" pitchFamily="50" charset="0"/>
                <a:cs typeface="Gotham Light" pitchFamily="2" charset="0"/>
              </a:rPr>
              <a:t>Sciendo</a:t>
            </a:r>
            <a:r>
              <a:rPr lang="en-US" sz="800" dirty="0">
                <a:solidFill>
                  <a:prstClr val="black"/>
                </a:solidFill>
                <a:latin typeface="GothamLight" pitchFamily="50" charset="0"/>
                <a:cs typeface="Gotham Light" pitchFamily="2" charset="0"/>
              </a:rPr>
              <a:t> journals</a:t>
            </a:r>
          </a:p>
          <a:p>
            <a:pPr lvl="0">
              <a:defRPr/>
            </a:pPr>
            <a:endParaRPr kumimoji="0" lang="en-US" sz="800" u="none" strike="noStrike" kern="1200" cap="none" spc="0" normalizeH="0" baseline="0" noProof="0" dirty="0">
              <a:ln>
                <a:noFill/>
              </a:ln>
              <a:solidFill>
                <a:prstClr val="black"/>
              </a:solidFill>
              <a:effectLst/>
              <a:uLnTx/>
              <a:uFillTx/>
              <a:latin typeface="GothamLight" pitchFamily="50" charset="0"/>
              <a:cs typeface="Gotham Light" pitchFamily="2" charset="0"/>
            </a:endParaRPr>
          </a:p>
        </p:txBody>
      </p:sp>
      <p:sp>
        <p:nvSpPr>
          <p:cNvPr id="16" name="Textfeld 15">
            <a:extLst>
              <a:ext uri="{FF2B5EF4-FFF2-40B4-BE49-F238E27FC236}">
                <a16:creationId xmlns:a16="http://schemas.microsoft.com/office/drawing/2014/main" id="{D462582E-B0F1-AB4E-9FF5-3DDE145D4B68}"/>
              </a:ext>
            </a:extLst>
          </p:cNvPr>
          <p:cNvSpPr txBox="1"/>
          <p:nvPr/>
        </p:nvSpPr>
        <p:spPr>
          <a:xfrm>
            <a:off x="7308304" y="1700389"/>
            <a:ext cx="2031548" cy="1538883"/>
          </a:xfrm>
          <a:prstGeom prst="rect">
            <a:avLst/>
          </a:prstGeom>
          <a:noFill/>
        </p:spPr>
        <p:txBody>
          <a:bodyPr wrap="square" lIns="0" tIns="0" rIns="0" bIns="0" rtlCol="0">
            <a:spAutoFit/>
          </a:bodyPr>
          <a:lstStyle/>
          <a:p>
            <a:pPr>
              <a:defRPr/>
            </a:pPr>
            <a:r>
              <a:rPr lang="en-US" sz="1000" dirty="0">
                <a:solidFill>
                  <a:prstClr val="black"/>
                </a:solidFill>
                <a:latin typeface="GothamBold" pitchFamily="50" charset="0"/>
                <a:cs typeface="Gotham Bold" pitchFamily="50" charset="0"/>
              </a:rPr>
              <a:t>700+</a:t>
            </a:r>
            <a:r>
              <a:rPr lang="en-US" sz="1000" dirty="0">
                <a:solidFill>
                  <a:prstClr val="black"/>
                </a:solidFill>
                <a:latin typeface="GothamBook" pitchFamily="50" charset="0"/>
                <a:cs typeface="Gotham Bold" pitchFamily="50" charset="0"/>
              </a:rPr>
              <a:t> open access </a:t>
            </a:r>
            <a:br>
              <a:rPr lang="en-US" sz="1000" dirty="0">
                <a:solidFill>
                  <a:prstClr val="black"/>
                </a:solidFill>
                <a:latin typeface="GothamBook" pitchFamily="50" charset="0"/>
                <a:cs typeface="Gotham Bold" pitchFamily="50" charset="0"/>
              </a:rPr>
            </a:br>
            <a:r>
              <a:rPr lang="en-US" sz="1000" dirty="0">
                <a:solidFill>
                  <a:prstClr val="black"/>
                </a:solidFill>
                <a:latin typeface="GothamBook" pitchFamily="50" charset="0"/>
                <a:cs typeface="Gotham Bold" pitchFamily="50" charset="0"/>
              </a:rPr>
              <a:t>journals*</a:t>
            </a:r>
          </a:p>
          <a:p>
            <a:pPr lvl="0">
              <a:defRPr/>
            </a:pPr>
            <a:endParaRPr kumimoji="0" lang="en-US" sz="1000" b="0" i="0" u="none" strike="noStrike" kern="1200" cap="none" spc="0" normalizeH="0" baseline="0" noProof="0" dirty="0">
              <a:ln>
                <a:noFill/>
              </a:ln>
              <a:solidFill>
                <a:prstClr val="black"/>
              </a:solidFill>
              <a:effectLst/>
              <a:uLnTx/>
              <a:uFillTx/>
              <a:latin typeface="GothamBook" pitchFamily="50" charset="0"/>
              <a:cs typeface="Gotham Bold" pitchFamily="50" charset="0"/>
            </a:endParaRPr>
          </a:p>
          <a:p>
            <a:pPr>
              <a:defRPr/>
            </a:pPr>
            <a:r>
              <a:rPr lang="en-US" sz="1000" dirty="0">
                <a:solidFill>
                  <a:prstClr val="black"/>
                </a:solidFill>
                <a:latin typeface="GothamBold" pitchFamily="50" charset="0"/>
                <a:cs typeface="Gotham Bold" pitchFamily="50" charset="0"/>
              </a:rPr>
              <a:t>330+ </a:t>
            </a:r>
            <a:r>
              <a:rPr lang="en-US" sz="1000" dirty="0">
                <a:solidFill>
                  <a:prstClr val="black"/>
                </a:solidFill>
                <a:latin typeface="GothamBook" pitchFamily="50" charset="0"/>
                <a:cs typeface="Gotham Bold" pitchFamily="50" charset="0"/>
              </a:rPr>
              <a:t>subscription </a:t>
            </a:r>
            <a:br>
              <a:rPr lang="en-US" sz="1000" dirty="0">
                <a:solidFill>
                  <a:prstClr val="black"/>
                </a:solidFill>
                <a:latin typeface="GothamBook" pitchFamily="50" charset="0"/>
                <a:cs typeface="Gotham Bold" pitchFamily="50" charset="0"/>
              </a:rPr>
            </a:br>
            <a:r>
              <a:rPr lang="en-US" sz="1000" dirty="0">
                <a:solidFill>
                  <a:prstClr val="black"/>
                </a:solidFill>
                <a:latin typeface="GothamBook" pitchFamily="50" charset="0"/>
                <a:cs typeface="Gotham Bold" pitchFamily="50" charset="0"/>
              </a:rPr>
              <a:t>journals</a:t>
            </a:r>
          </a:p>
          <a:p>
            <a:pPr>
              <a:defRPr/>
            </a:pPr>
            <a:endParaRPr lang="en-US" sz="1000" dirty="0">
              <a:solidFill>
                <a:prstClr val="black"/>
              </a:solidFill>
              <a:latin typeface="GothamBold" pitchFamily="50" charset="0"/>
              <a:cs typeface="Gotham Bold" pitchFamily="50" charset="0"/>
            </a:endParaRPr>
          </a:p>
          <a:p>
            <a:pPr>
              <a:defRPr/>
            </a:pPr>
            <a:r>
              <a:rPr lang="en-US" sz="1000" dirty="0">
                <a:solidFill>
                  <a:prstClr val="black"/>
                </a:solidFill>
                <a:latin typeface="GothamBold" pitchFamily="50" charset="0"/>
                <a:cs typeface="Gotham Bold" pitchFamily="50" charset="0"/>
              </a:rPr>
              <a:t>30+ </a:t>
            </a:r>
            <a:r>
              <a:rPr lang="en-US" sz="1000" dirty="0">
                <a:solidFill>
                  <a:prstClr val="black"/>
                </a:solidFill>
                <a:latin typeface="GothamBook" pitchFamily="50" charset="0"/>
                <a:cs typeface="Gotham Bold" pitchFamily="50" charset="0"/>
              </a:rPr>
              <a:t>publisher partner </a:t>
            </a:r>
            <a:br>
              <a:rPr lang="en-US" sz="1000" dirty="0">
                <a:solidFill>
                  <a:prstClr val="black"/>
                </a:solidFill>
                <a:latin typeface="GothamBook" pitchFamily="50" charset="0"/>
                <a:cs typeface="Gotham Bold" pitchFamily="50" charset="0"/>
              </a:rPr>
            </a:br>
            <a:r>
              <a:rPr lang="en-US" sz="1000" dirty="0">
                <a:solidFill>
                  <a:prstClr val="black"/>
                </a:solidFill>
                <a:latin typeface="GothamBook" pitchFamily="50" charset="0"/>
                <a:cs typeface="Gotham Bold" pitchFamily="50" charset="0"/>
              </a:rPr>
              <a:t>journals</a:t>
            </a:r>
          </a:p>
          <a:p>
            <a:pPr lvl="0">
              <a:defRPr/>
            </a:pPr>
            <a:endParaRPr lang="en-US" sz="1000" dirty="0">
              <a:solidFill>
                <a:prstClr val="black"/>
              </a:solidFill>
              <a:latin typeface="GothamBook" pitchFamily="50" charset="0"/>
              <a:cs typeface="Gotham Bold" pitchFamily="50" charset="0"/>
            </a:endParaRPr>
          </a:p>
          <a:p>
            <a:pPr lvl="0">
              <a:defRPr/>
            </a:pPr>
            <a:endParaRPr kumimoji="0" lang="en-US" sz="1000" b="0" i="0" u="none" strike="noStrike" kern="1200" cap="none" spc="0" normalizeH="0" baseline="0" noProof="0" dirty="0">
              <a:ln>
                <a:noFill/>
              </a:ln>
              <a:solidFill>
                <a:prstClr val="black"/>
              </a:solidFill>
              <a:effectLst/>
              <a:uLnTx/>
              <a:uFillTx/>
              <a:latin typeface="GothamBook" pitchFamily="50" charset="0"/>
              <a:cs typeface="Gotham Bold" pitchFamily="50" charset="0"/>
            </a:endParaRPr>
          </a:p>
        </p:txBody>
      </p:sp>
      <p:grpSp>
        <p:nvGrpSpPr>
          <p:cNvPr id="26" name="Graphic 15">
            <a:extLst>
              <a:ext uri="{FF2B5EF4-FFF2-40B4-BE49-F238E27FC236}">
                <a16:creationId xmlns:a16="http://schemas.microsoft.com/office/drawing/2014/main" id="{DF15609D-A4FF-0641-99BC-CEFC2A286C74}"/>
              </a:ext>
            </a:extLst>
          </p:cNvPr>
          <p:cNvGrpSpPr/>
          <p:nvPr/>
        </p:nvGrpSpPr>
        <p:grpSpPr>
          <a:xfrm>
            <a:off x="7008566" y="2643758"/>
            <a:ext cx="168768" cy="112512"/>
            <a:chOff x="833209" y="2971169"/>
            <a:chExt cx="168768" cy="112512"/>
          </a:xfrm>
          <a:noFill/>
        </p:grpSpPr>
        <p:sp>
          <p:nvSpPr>
            <p:cNvPr id="27" name="Graphic 15">
              <a:extLst>
                <a:ext uri="{FF2B5EF4-FFF2-40B4-BE49-F238E27FC236}">
                  <a16:creationId xmlns:a16="http://schemas.microsoft.com/office/drawing/2014/main" id="{8529588E-0FAC-C34E-A0F7-B9C6C3ADDE00}"/>
                </a:ext>
              </a:extLst>
            </p:cNvPr>
            <p:cNvSpPr/>
            <p:nvPr/>
          </p:nvSpPr>
          <p:spPr>
            <a:xfrm>
              <a:off x="833209" y="3027425"/>
              <a:ext cx="168768" cy="11251"/>
            </a:xfrm>
            <a:custGeom>
              <a:avLst/>
              <a:gdLst>
                <a:gd name="connsiteX0" fmla="*/ 0 w 168768"/>
                <a:gd name="connsiteY0" fmla="*/ 0 h 11251"/>
                <a:gd name="connsiteX1" fmla="*/ 168769 w 168768"/>
                <a:gd name="connsiteY1" fmla="*/ 0 h 11251"/>
              </a:gdLst>
              <a:ahLst/>
              <a:cxnLst>
                <a:cxn ang="0">
                  <a:pos x="connsiteX0" y="connsiteY0"/>
                </a:cxn>
                <a:cxn ang="0">
                  <a:pos x="connsiteX1" y="connsiteY1"/>
                </a:cxn>
              </a:cxnLst>
              <a:rect l="l" t="t" r="r" b="b"/>
              <a:pathLst>
                <a:path w="168768" h="11251">
                  <a:moveTo>
                    <a:pt x="0" y="0"/>
                  </a:moveTo>
                  <a:lnTo>
                    <a:pt x="168769" y="0"/>
                  </a:lnTo>
                </a:path>
              </a:pathLst>
            </a:custGeom>
            <a:ln w="10716" cap="flat">
              <a:solidFill>
                <a:srgbClr val="2B2B2E"/>
              </a:solidFill>
              <a:prstDash val="solid"/>
              <a:round/>
            </a:ln>
          </p:spPr>
          <p:txBody>
            <a:bodyPr rtlCol="0" anchor="ctr"/>
            <a:lstStyle/>
            <a:p>
              <a:endParaRPr lang="de-DE" dirty="0">
                <a:latin typeface="GothamBook" pitchFamily="50" charset="0"/>
              </a:endParaRPr>
            </a:p>
          </p:txBody>
        </p:sp>
        <p:sp>
          <p:nvSpPr>
            <p:cNvPr id="29" name="Graphic 15">
              <a:extLst>
                <a:ext uri="{FF2B5EF4-FFF2-40B4-BE49-F238E27FC236}">
                  <a16:creationId xmlns:a16="http://schemas.microsoft.com/office/drawing/2014/main" id="{19E19E69-1812-1C4E-962A-7D2A0225BDA2}"/>
                </a:ext>
              </a:extLst>
            </p:cNvPr>
            <p:cNvSpPr/>
            <p:nvPr/>
          </p:nvSpPr>
          <p:spPr>
            <a:xfrm>
              <a:off x="945722" y="2971169"/>
              <a:ext cx="56256" cy="112512"/>
            </a:xfrm>
            <a:custGeom>
              <a:avLst/>
              <a:gdLst>
                <a:gd name="connsiteX0" fmla="*/ 0 w 56256"/>
                <a:gd name="connsiteY0" fmla="*/ 0 h 112512"/>
                <a:gd name="connsiteX1" fmla="*/ 56256 w 56256"/>
                <a:gd name="connsiteY1" fmla="*/ 56256 h 112512"/>
                <a:gd name="connsiteX2" fmla="*/ 0 w 56256"/>
                <a:gd name="connsiteY2" fmla="*/ 112513 h 112512"/>
              </a:gdLst>
              <a:ahLst/>
              <a:cxnLst>
                <a:cxn ang="0">
                  <a:pos x="connsiteX0" y="connsiteY0"/>
                </a:cxn>
                <a:cxn ang="0">
                  <a:pos x="connsiteX1" y="connsiteY1"/>
                </a:cxn>
                <a:cxn ang="0">
                  <a:pos x="connsiteX2" y="connsiteY2"/>
                </a:cxn>
              </a:cxnLst>
              <a:rect l="l" t="t" r="r" b="b"/>
              <a:pathLst>
                <a:path w="56256" h="112512">
                  <a:moveTo>
                    <a:pt x="0" y="0"/>
                  </a:moveTo>
                  <a:lnTo>
                    <a:pt x="56256" y="56256"/>
                  </a:lnTo>
                  <a:lnTo>
                    <a:pt x="0" y="112513"/>
                  </a:lnTo>
                </a:path>
              </a:pathLst>
            </a:custGeom>
            <a:noFill/>
            <a:ln w="10716" cap="flat">
              <a:solidFill>
                <a:srgbClr val="2B2B2E"/>
              </a:solidFill>
              <a:prstDash val="solid"/>
              <a:round/>
            </a:ln>
          </p:spPr>
          <p:txBody>
            <a:bodyPr rtlCol="0" anchor="ctr"/>
            <a:lstStyle/>
            <a:p>
              <a:endParaRPr lang="de-DE" dirty="0">
                <a:latin typeface="GothamBook" pitchFamily="50" charset="0"/>
              </a:endParaRPr>
            </a:p>
          </p:txBody>
        </p:sp>
      </p:grpSp>
      <p:grpSp>
        <p:nvGrpSpPr>
          <p:cNvPr id="30" name="Graphic 15">
            <a:extLst>
              <a:ext uri="{FF2B5EF4-FFF2-40B4-BE49-F238E27FC236}">
                <a16:creationId xmlns:a16="http://schemas.microsoft.com/office/drawing/2014/main" id="{71EBF4B3-0684-1A43-A266-3E62404EC18F}"/>
              </a:ext>
            </a:extLst>
          </p:cNvPr>
          <p:cNvGrpSpPr/>
          <p:nvPr/>
        </p:nvGrpSpPr>
        <p:grpSpPr>
          <a:xfrm>
            <a:off x="7008566" y="2175706"/>
            <a:ext cx="168768" cy="112512"/>
            <a:chOff x="833209" y="2971169"/>
            <a:chExt cx="168768" cy="112512"/>
          </a:xfrm>
          <a:noFill/>
        </p:grpSpPr>
        <p:sp>
          <p:nvSpPr>
            <p:cNvPr id="31" name="Graphic 15">
              <a:extLst>
                <a:ext uri="{FF2B5EF4-FFF2-40B4-BE49-F238E27FC236}">
                  <a16:creationId xmlns:a16="http://schemas.microsoft.com/office/drawing/2014/main" id="{96626CFC-4F76-9847-BD02-AEB185DF1C31}"/>
                </a:ext>
              </a:extLst>
            </p:cNvPr>
            <p:cNvSpPr/>
            <p:nvPr/>
          </p:nvSpPr>
          <p:spPr>
            <a:xfrm>
              <a:off x="833209" y="3027425"/>
              <a:ext cx="168768" cy="11251"/>
            </a:xfrm>
            <a:custGeom>
              <a:avLst/>
              <a:gdLst>
                <a:gd name="connsiteX0" fmla="*/ 0 w 168768"/>
                <a:gd name="connsiteY0" fmla="*/ 0 h 11251"/>
                <a:gd name="connsiteX1" fmla="*/ 168769 w 168768"/>
                <a:gd name="connsiteY1" fmla="*/ 0 h 11251"/>
              </a:gdLst>
              <a:ahLst/>
              <a:cxnLst>
                <a:cxn ang="0">
                  <a:pos x="connsiteX0" y="connsiteY0"/>
                </a:cxn>
                <a:cxn ang="0">
                  <a:pos x="connsiteX1" y="connsiteY1"/>
                </a:cxn>
              </a:cxnLst>
              <a:rect l="l" t="t" r="r" b="b"/>
              <a:pathLst>
                <a:path w="168768" h="11251">
                  <a:moveTo>
                    <a:pt x="0" y="0"/>
                  </a:moveTo>
                  <a:lnTo>
                    <a:pt x="168769" y="0"/>
                  </a:lnTo>
                </a:path>
              </a:pathLst>
            </a:custGeom>
            <a:ln w="10716" cap="flat">
              <a:solidFill>
                <a:srgbClr val="2B2B2E"/>
              </a:solidFill>
              <a:prstDash val="solid"/>
              <a:round/>
            </a:ln>
          </p:spPr>
          <p:txBody>
            <a:bodyPr rtlCol="0" anchor="ctr"/>
            <a:lstStyle/>
            <a:p>
              <a:endParaRPr lang="de-DE" dirty="0">
                <a:latin typeface="GothamBook" pitchFamily="50" charset="0"/>
              </a:endParaRPr>
            </a:p>
          </p:txBody>
        </p:sp>
        <p:sp>
          <p:nvSpPr>
            <p:cNvPr id="32" name="Graphic 15">
              <a:extLst>
                <a:ext uri="{FF2B5EF4-FFF2-40B4-BE49-F238E27FC236}">
                  <a16:creationId xmlns:a16="http://schemas.microsoft.com/office/drawing/2014/main" id="{C1726896-45E1-9C43-88C8-4CD0F2667D59}"/>
                </a:ext>
              </a:extLst>
            </p:cNvPr>
            <p:cNvSpPr/>
            <p:nvPr/>
          </p:nvSpPr>
          <p:spPr>
            <a:xfrm>
              <a:off x="945722" y="2971169"/>
              <a:ext cx="56256" cy="112512"/>
            </a:xfrm>
            <a:custGeom>
              <a:avLst/>
              <a:gdLst>
                <a:gd name="connsiteX0" fmla="*/ 0 w 56256"/>
                <a:gd name="connsiteY0" fmla="*/ 0 h 112512"/>
                <a:gd name="connsiteX1" fmla="*/ 56256 w 56256"/>
                <a:gd name="connsiteY1" fmla="*/ 56256 h 112512"/>
                <a:gd name="connsiteX2" fmla="*/ 0 w 56256"/>
                <a:gd name="connsiteY2" fmla="*/ 112513 h 112512"/>
              </a:gdLst>
              <a:ahLst/>
              <a:cxnLst>
                <a:cxn ang="0">
                  <a:pos x="connsiteX0" y="connsiteY0"/>
                </a:cxn>
                <a:cxn ang="0">
                  <a:pos x="connsiteX1" y="connsiteY1"/>
                </a:cxn>
                <a:cxn ang="0">
                  <a:pos x="connsiteX2" y="connsiteY2"/>
                </a:cxn>
              </a:cxnLst>
              <a:rect l="l" t="t" r="r" b="b"/>
              <a:pathLst>
                <a:path w="56256" h="112512">
                  <a:moveTo>
                    <a:pt x="0" y="0"/>
                  </a:moveTo>
                  <a:lnTo>
                    <a:pt x="56256" y="56256"/>
                  </a:lnTo>
                  <a:lnTo>
                    <a:pt x="0" y="112513"/>
                  </a:lnTo>
                </a:path>
              </a:pathLst>
            </a:custGeom>
            <a:noFill/>
            <a:ln w="10716" cap="flat">
              <a:solidFill>
                <a:srgbClr val="2B2B2E"/>
              </a:solidFill>
              <a:prstDash val="solid"/>
              <a:round/>
            </a:ln>
          </p:spPr>
          <p:txBody>
            <a:bodyPr rtlCol="0" anchor="ctr"/>
            <a:lstStyle/>
            <a:p>
              <a:endParaRPr lang="de-DE" dirty="0">
                <a:latin typeface="GothamBook" pitchFamily="50" charset="0"/>
              </a:endParaRPr>
            </a:p>
          </p:txBody>
        </p:sp>
      </p:grpSp>
      <p:grpSp>
        <p:nvGrpSpPr>
          <p:cNvPr id="33" name="Graphic 15">
            <a:extLst>
              <a:ext uri="{FF2B5EF4-FFF2-40B4-BE49-F238E27FC236}">
                <a16:creationId xmlns:a16="http://schemas.microsoft.com/office/drawing/2014/main" id="{84EDCD77-D1CD-5F42-98D3-194D44901F27}"/>
              </a:ext>
            </a:extLst>
          </p:cNvPr>
          <p:cNvGrpSpPr/>
          <p:nvPr/>
        </p:nvGrpSpPr>
        <p:grpSpPr>
          <a:xfrm>
            <a:off x="7008566" y="1728000"/>
            <a:ext cx="168768" cy="112512"/>
            <a:chOff x="833209" y="2971169"/>
            <a:chExt cx="168768" cy="112512"/>
          </a:xfrm>
          <a:noFill/>
        </p:grpSpPr>
        <p:sp>
          <p:nvSpPr>
            <p:cNvPr id="34" name="Graphic 15">
              <a:extLst>
                <a:ext uri="{FF2B5EF4-FFF2-40B4-BE49-F238E27FC236}">
                  <a16:creationId xmlns:a16="http://schemas.microsoft.com/office/drawing/2014/main" id="{4EFBD741-A873-9E44-9E53-B0530C1FD252}"/>
                </a:ext>
              </a:extLst>
            </p:cNvPr>
            <p:cNvSpPr/>
            <p:nvPr/>
          </p:nvSpPr>
          <p:spPr>
            <a:xfrm>
              <a:off x="833209" y="3027425"/>
              <a:ext cx="168768" cy="11251"/>
            </a:xfrm>
            <a:custGeom>
              <a:avLst/>
              <a:gdLst>
                <a:gd name="connsiteX0" fmla="*/ 0 w 168768"/>
                <a:gd name="connsiteY0" fmla="*/ 0 h 11251"/>
                <a:gd name="connsiteX1" fmla="*/ 168769 w 168768"/>
                <a:gd name="connsiteY1" fmla="*/ 0 h 11251"/>
              </a:gdLst>
              <a:ahLst/>
              <a:cxnLst>
                <a:cxn ang="0">
                  <a:pos x="connsiteX0" y="connsiteY0"/>
                </a:cxn>
                <a:cxn ang="0">
                  <a:pos x="connsiteX1" y="connsiteY1"/>
                </a:cxn>
              </a:cxnLst>
              <a:rect l="l" t="t" r="r" b="b"/>
              <a:pathLst>
                <a:path w="168768" h="11251">
                  <a:moveTo>
                    <a:pt x="0" y="0"/>
                  </a:moveTo>
                  <a:lnTo>
                    <a:pt x="168769" y="0"/>
                  </a:lnTo>
                </a:path>
              </a:pathLst>
            </a:custGeom>
            <a:ln w="10716" cap="flat">
              <a:solidFill>
                <a:srgbClr val="2B2B2E"/>
              </a:solidFill>
              <a:prstDash val="solid"/>
              <a:round/>
            </a:ln>
          </p:spPr>
          <p:txBody>
            <a:bodyPr rtlCol="0" anchor="ctr"/>
            <a:lstStyle/>
            <a:p>
              <a:endParaRPr lang="de-DE" dirty="0">
                <a:latin typeface="GothamBook" pitchFamily="50" charset="0"/>
              </a:endParaRPr>
            </a:p>
          </p:txBody>
        </p:sp>
        <p:sp>
          <p:nvSpPr>
            <p:cNvPr id="35" name="Graphic 15">
              <a:extLst>
                <a:ext uri="{FF2B5EF4-FFF2-40B4-BE49-F238E27FC236}">
                  <a16:creationId xmlns:a16="http://schemas.microsoft.com/office/drawing/2014/main" id="{087B73A2-2198-5247-B5BF-B0AC0714384F}"/>
                </a:ext>
              </a:extLst>
            </p:cNvPr>
            <p:cNvSpPr/>
            <p:nvPr/>
          </p:nvSpPr>
          <p:spPr>
            <a:xfrm>
              <a:off x="945722" y="2971169"/>
              <a:ext cx="56256" cy="112512"/>
            </a:xfrm>
            <a:custGeom>
              <a:avLst/>
              <a:gdLst>
                <a:gd name="connsiteX0" fmla="*/ 0 w 56256"/>
                <a:gd name="connsiteY0" fmla="*/ 0 h 112512"/>
                <a:gd name="connsiteX1" fmla="*/ 56256 w 56256"/>
                <a:gd name="connsiteY1" fmla="*/ 56256 h 112512"/>
                <a:gd name="connsiteX2" fmla="*/ 0 w 56256"/>
                <a:gd name="connsiteY2" fmla="*/ 112513 h 112512"/>
              </a:gdLst>
              <a:ahLst/>
              <a:cxnLst>
                <a:cxn ang="0">
                  <a:pos x="connsiteX0" y="connsiteY0"/>
                </a:cxn>
                <a:cxn ang="0">
                  <a:pos x="connsiteX1" y="connsiteY1"/>
                </a:cxn>
                <a:cxn ang="0">
                  <a:pos x="connsiteX2" y="connsiteY2"/>
                </a:cxn>
              </a:cxnLst>
              <a:rect l="l" t="t" r="r" b="b"/>
              <a:pathLst>
                <a:path w="56256" h="112512">
                  <a:moveTo>
                    <a:pt x="0" y="0"/>
                  </a:moveTo>
                  <a:lnTo>
                    <a:pt x="56256" y="56256"/>
                  </a:lnTo>
                  <a:lnTo>
                    <a:pt x="0" y="112513"/>
                  </a:lnTo>
                </a:path>
              </a:pathLst>
            </a:custGeom>
            <a:noFill/>
            <a:ln w="10716" cap="flat">
              <a:solidFill>
                <a:srgbClr val="2B2B2E"/>
              </a:solidFill>
              <a:prstDash val="solid"/>
              <a:round/>
            </a:ln>
          </p:spPr>
          <p:txBody>
            <a:bodyPr rtlCol="0" anchor="ctr"/>
            <a:lstStyle/>
            <a:p>
              <a:endParaRPr lang="de-DE" dirty="0">
                <a:latin typeface="GothamBook" pitchFamily="50" charset="0"/>
              </a:endParaRPr>
            </a:p>
          </p:txBody>
        </p:sp>
      </p:grpSp>
    </p:spTree>
    <p:extLst>
      <p:ext uri="{BB962C8B-B14F-4D97-AF65-F5344CB8AC3E}">
        <p14:creationId xmlns:p14="http://schemas.microsoft.com/office/powerpoint/2010/main" val="362316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F797452E-2FDF-A847-A6B4-2A901E73B2CD}"/>
              </a:ext>
            </a:extLst>
          </p:cNvPr>
          <p:cNvSpPr txBox="1"/>
          <p:nvPr/>
        </p:nvSpPr>
        <p:spPr>
          <a:xfrm>
            <a:off x="396000" y="396000"/>
            <a:ext cx="4572044" cy="1200329"/>
          </a:xfrm>
          <a:prstGeom prst="rect">
            <a:avLst/>
          </a:prstGeom>
          <a:noFill/>
        </p:spPr>
        <p:txBody>
          <a:bodyPr wrap="square" lIns="0" tIns="0" rIns="0" bIns="0" rtlCol="0" anchor="t" anchorCtr="0">
            <a:spAutoFit/>
          </a:bodyPr>
          <a:lstStyle/>
          <a:p>
            <a:r>
              <a:rPr lang="en-US" sz="3200" dirty="0">
                <a:solidFill>
                  <a:srgbClr val="2B2B2E"/>
                </a:solidFill>
                <a:latin typeface="GothamMedium" pitchFamily="50" charset="0"/>
                <a:cs typeface="Gotham Medium" pitchFamily="2" charset="0"/>
              </a:rPr>
              <a:t>Top Journals</a:t>
            </a:r>
          </a:p>
          <a:p>
            <a:endParaRPr lang="de-DE" sz="1000" dirty="0">
              <a:solidFill>
                <a:srgbClr val="2B2B2E"/>
              </a:solidFill>
              <a:latin typeface="GothamBook" pitchFamily="50" charset="0"/>
              <a:cs typeface="Gotham Light" pitchFamily="2" charset="0"/>
            </a:endParaRPr>
          </a:p>
          <a:p>
            <a:endParaRPr lang="de-DE" sz="1000" dirty="0">
              <a:solidFill>
                <a:srgbClr val="2B2B2E"/>
              </a:solidFill>
              <a:latin typeface="GothamBook" pitchFamily="50" charset="0"/>
              <a:cs typeface="Gotham Light" pitchFamily="2" charset="0"/>
            </a:endParaRPr>
          </a:p>
          <a:p>
            <a:pPr>
              <a:lnSpc>
                <a:spcPct val="130000"/>
              </a:lnSpc>
            </a:pPr>
            <a:r>
              <a:rPr lang="en-US" sz="1000" dirty="0">
                <a:solidFill>
                  <a:srgbClr val="2B2B2E"/>
                </a:solidFill>
                <a:latin typeface="GothamBook" pitchFamily="50" charset="0"/>
                <a:cs typeface="Gotham Light" pitchFamily="2" charset="0"/>
              </a:rPr>
              <a:t>We publish numerous high-impact journals with an excellent reputation in their respective disciplines. </a:t>
            </a:r>
          </a:p>
        </p:txBody>
      </p:sp>
      <p:sp>
        <p:nvSpPr>
          <p:cNvPr id="15" name="Bildplatzhalter 14">
            <a:extLst>
              <a:ext uri="{FF2B5EF4-FFF2-40B4-BE49-F238E27FC236}">
                <a16:creationId xmlns:a16="http://schemas.microsoft.com/office/drawing/2014/main" id="{ECA61A94-9F4C-774F-B2FA-1311A1AA6545}"/>
              </a:ext>
            </a:extLst>
          </p:cNvPr>
          <p:cNvSpPr>
            <a:spLocks noGrp="1"/>
          </p:cNvSpPr>
          <p:nvPr>
            <p:ph type="pic" sz="quarter" idx="19"/>
          </p:nvPr>
        </p:nvSpPr>
        <p:spPr/>
      </p:sp>
      <p:pic>
        <p:nvPicPr>
          <p:cNvPr id="11" name="Grafik 10">
            <a:extLst>
              <a:ext uri="{FF2B5EF4-FFF2-40B4-BE49-F238E27FC236}">
                <a16:creationId xmlns:a16="http://schemas.microsoft.com/office/drawing/2014/main" id="{9628E3F6-5549-7F4B-81AF-941268B56F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42720" y="2175706"/>
            <a:ext cx="1349433" cy="1800000"/>
          </a:xfrm>
          <a:prstGeom prst="rect">
            <a:avLst/>
          </a:prstGeom>
          <a:effectLst>
            <a:outerShdw blurRad="50800" dist="25400" dir="2700000" algn="tl" rotWithShape="0">
              <a:prstClr val="black">
                <a:alpha val="20000"/>
              </a:prstClr>
            </a:outerShdw>
          </a:effectLst>
        </p:spPr>
      </p:pic>
      <p:pic>
        <p:nvPicPr>
          <p:cNvPr id="12" name="Grafik 11">
            <a:extLst>
              <a:ext uri="{FF2B5EF4-FFF2-40B4-BE49-F238E27FC236}">
                <a16:creationId xmlns:a16="http://schemas.microsoft.com/office/drawing/2014/main" id="{D7A4EC9D-4ED3-7742-9B6D-CF35CED28D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596" y="2175706"/>
            <a:ext cx="1213825" cy="1800000"/>
          </a:xfrm>
          <a:prstGeom prst="rect">
            <a:avLst/>
          </a:prstGeom>
          <a:effectLst>
            <a:outerShdw blurRad="50800" dist="25400" dir="2700000" algn="tl" rotWithShape="0">
              <a:prstClr val="black">
                <a:alpha val="20000"/>
              </a:prstClr>
            </a:outerShdw>
          </a:effectLst>
        </p:spPr>
      </p:pic>
      <p:pic>
        <p:nvPicPr>
          <p:cNvPr id="13" name="Picture 2">
            <a:extLst>
              <a:ext uri="{FF2B5EF4-FFF2-40B4-BE49-F238E27FC236}">
                <a16:creationId xmlns:a16="http://schemas.microsoft.com/office/drawing/2014/main" id="{C2C740F7-1DD6-5B48-B93D-AD213477CC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805656" y="2175706"/>
            <a:ext cx="1350567" cy="1800000"/>
          </a:xfrm>
          <a:prstGeom prst="rect">
            <a:avLst/>
          </a:prstGeom>
          <a:noFill/>
          <a:effectLst>
            <a:outerShdw blurRad="50800" dist="254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AC2CAD2-EABE-E442-9264-7E60412B2C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439" b="1439"/>
          <a:stretch/>
        </p:blipFill>
        <p:spPr bwMode="auto">
          <a:xfrm>
            <a:off x="4885452" y="2183597"/>
            <a:ext cx="1226906" cy="1800000"/>
          </a:xfrm>
          <a:prstGeom prst="rect">
            <a:avLst/>
          </a:prstGeom>
          <a:noFill/>
          <a:effectLst>
            <a:outerShdw blurRad="50800" dist="254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74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410178" y="2474179"/>
            <a:ext cx="523636" cy="523636"/>
          </a:xfrm>
          <a:prstGeom prst="rect">
            <a:avLst/>
          </a:prstGeom>
          <a:noFill/>
          <a:extLst>
            <a:ext uri="{909E8E84-426E-40DD-AFC4-6F175D3DCCD1}">
              <a14:hiddenFill xmlns:a14="http://schemas.microsoft.com/office/drawing/2010/main">
                <a:solidFill>
                  <a:srgbClr val="FFFFFF"/>
                </a:solidFill>
              </a14:hiddenFill>
            </a:ext>
          </a:extLst>
        </p:spPr>
      </p:pic>
      <p:sp>
        <p:nvSpPr>
          <p:cNvPr id="32" name="Rechteck 31">
            <a:extLst>
              <a:ext uri="{FF2B5EF4-FFF2-40B4-BE49-F238E27FC236}">
                <a16:creationId xmlns:a16="http://schemas.microsoft.com/office/drawing/2014/main" id="{29A48831-B275-524F-87BE-0FF3333FC592}"/>
              </a:ext>
            </a:extLst>
          </p:cNvPr>
          <p:cNvSpPr/>
          <p:nvPr/>
        </p:nvSpPr>
        <p:spPr bwMode="auto">
          <a:xfrm>
            <a:off x="179512" y="51470"/>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3" name="Rechteck 2">
            <a:extLst>
              <a:ext uri="{FF2B5EF4-FFF2-40B4-BE49-F238E27FC236}">
                <a16:creationId xmlns:a16="http://schemas.microsoft.com/office/drawing/2014/main" id="{78635008-9F8B-1C44-B719-37E698BA1702}"/>
              </a:ext>
            </a:extLst>
          </p:cNvPr>
          <p:cNvSpPr>
            <a:spLocks/>
          </p:cNvSpPr>
          <p:nvPr/>
        </p:nvSpPr>
        <p:spPr bwMode="auto">
          <a:xfrm>
            <a:off x="395537" y="1258887"/>
            <a:ext cx="2117325" cy="1325954"/>
          </a:xfrm>
          <a:prstGeom prst="rect">
            <a:avLst/>
          </a:prstGeom>
          <a:solidFill>
            <a:schemeClr val="bg1"/>
          </a:solidFill>
          <a:ln w="0">
            <a:noFill/>
            <a:prstDash val="solid"/>
            <a:round/>
            <a:headEnd/>
            <a:tailEnd/>
          </a:ln>
          <a:effectLst>
            <a:outerShdw blurRad="381000" algn="ctr" rotWithShape="0">
              <a:srgbClr val="C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9" name="Rechteck 28">
            <a:extLst>
              <a:ext uri="{FF2B5EF4-FFF2-40B4-BE49-F238E27FC236}">
                <a16:creationId xmlns:a16="http://schemas.microsoft.com/office/drawing/2014/main" id="{3F84946C-1A1D-EE4C-AA8F-9E37B8E26308}"/>
              </a:ext>
            </a:extLst>
          </p:cNvPr>
          <p:cNvSpPr/>
          <p:nvPr/>
        </p:nvSpPr>
        <p:spPr bwMode="auto">
          <a:xfrm>
            <a:off x="2666105" y="1258583"/>
            <a:ext cx="2117325" cy="1313167"/>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7" name="Textfeld 26">
            <a:extLst>
              <a:ext uri="{FF2B5EF4-FFF2-40B4-BE49-F238E27FC236}">
                <a16:creationId xmlns:a16="http://schemas.microsoft.com/office/drawing/2014/main" id="{CCFFFEB0-2D4E-BC40-A43D-81E9D16C2116}"/>
              </a:ext>
            </a:extLst>
          </p:cNvPr>
          <p:cNvSpPr txBox="1"/>
          <p:nvPr/>
        </p:nvSpPr>
        <p:spPr>
          <a:xfrm>
            <a:off x="2892294" y="1307107"/>
            <a:ext cx="1486885" cy="272973"/>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dirty="0">
                <a:solidFill>
                  <a:srgbClr val="2B2B2E"/>
                </a:solidFill>
                <a:latin typeface="GothamBook" pitchFamily="50" charset="0"/>
                <a:cs typeface="Gotham Medium" pitchFamily="2" charset="0"/>
              </a:rPr>
              <a:t>Research Now</a:t>
            </a:r>
          </a:p>
        </p:txBody>
      </p:sp>
      <p:sp>
        <p:nvSpPr>
          <p:cNvPr id="41" name="Textfeld 40">
            <a:extLst>
              <a:ext uri="{FF2B5EF4-FFF2-40B4-BE49-F238E27FC236}">
                <a16:creationId xmlns:a16="http://schemas.microsoft.com/office/drawing/2014/main" id="{47CD32EB-6726-D446-BFFC-34805E886DC3}"/>
              </a:ext>
            </a:extLst>
          </p:cNvPr>
          <p:cNvSpPr txBox="1"/>
          <p:nvPr/>
        </p:nvSpPr>
        <p:spPr>
          <a:xfrm>
            <a:off x="2908480" y="1658152"/>
            <a:ext cx="1650633" cy="336374"/>
          </a:xfrm>
          <a:prstGeom prst="rect">
            <a:avLst/>
          </a:prstGeom>
          <a:noFill/>
        </p:spPr>
        <p:txBody>
          <a:bodyPr wrap="square" lIns="0" tIns="0" rIns="0" bIns="0" rtlCol="0" anchor="t" anchorCtr="0">
            <a:spAutoFit/>
          </a:bodyPr>
          <a:lstStyle/>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58 titles</a:t>
            </a:r>
          </a:p>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11 subject areas</a:t>
            </a:r>
          </a:p>
        </p:txBody>
      </p:sp>
      <p:sp>
        <p:nvSpPr>
          <p:cNvPr id="2" name="Bildplatzhalter 1">
            <a:extLst>
              <a:ext uri="{FF2B5EF4-FFF2-40B4-BE49-F238E27FC236}">
                <a16:creationId xmlns:a16="http://schemas.microsoft.com/office/drawing/2014/main" id="{39808171-B954-AF43-8789-ADB220C3AA95}"/>
              </a:ext>
            </a:extLst>
          </p:cNvPr>
          <p:cNvSpPr>
            <a:spLocks noGrp="1"/>
          </p:cNvSpPr>
          <p:nvPr>
            <p:ph type="pic" sz="quarter" idx="19"/>
          </p:nvPr>
        </p:nvSpPr>
        <p:spPr/>
      </p:sp>
      <p:sp>
        <p:nvSpPr>
          <p:cNvPr id="24" name="Textfeld 23">
            <a:extLst>
              <a:ext uri="{FF2B5EF4-FFF2-40B4-BE49-F238E27FC236}">
                <a16:creationId xmlns:a16="http://schemas.microsoft.com/office/drawing/2014/main" id="{00E57E5E-B26A-5E40-989B-CB989A1ECE4F}"/>
              </a:ext>
            </a:extLst>
          </p:cNvPr>
          <p:cNvSpPr txBox="1"/>
          <p:nvPr/>
        </p:nvSpPr>
        <p:spPr>
          <a:xfrm>
            <a:off x="396000" y="396000"/>
            <a:ext cx="3923972" cy="1059626"/>
          </a:xfrm>
          <a:prstGeom prst="rect">
            <a:avLst/>
          </a:prstGeom>
          <a:noFill/>
        </p:spPr>
        <p:txBody>
          <a:bodyPr wrap="square" lIns="0" tIns="0" rIns="0" bIns="0" rtlCol="0" anchor="t" anchorCtr="0">
            <a:noAutofit/>
          </a:bodyPr>
          <a:lstStyle/>
          <a:p>
            <a:r>
              <a:rPr lang="en-US" sz="3200" dirty="0">
                <a:solidFill>
                  <a:srgbClr val="2B2B2E"/>
                </a:solidFill>
                <a:latin typeface="GothamMedium" pitchFamily="50" charset="0"/>
                <a:cs typeface="Gotham Medium" pitchFamily="2" charset="0"/>
              </a:rPr>
              <a:t>Journal Collections</a:t>
            </a:r>
          </a:p>
        </p:txBody>
      </p:sp>
      <p:sp>
        <p:nvSpPr>
          <p:cNvPr id="44" name="Textfeld 43">
            <a:extLst>
              <a:ext uri="{FF2B5EF4-FFF2-40B4-BE49-F238E27FC236}">
                <a16:creationId xmlns:a16="http://schemas.microsoft.com/office/drawing/2014/main" id="{3833FAB4-7222-BC49-8487-8F2054E89087}"/>
              </a:ext>
            </a:extLst>
          </p:cNvPr>
          <p:cNvSpPr txBox="1"/>
          <p:nvPr/>
        </p:nvSpPr>
        <p:spPr>
          <a:xfrm>
            <a:off x="6233899" y="3687874"/>
            <a:ext cx="2406553" cy="720197"/>
          </a:xfrm>
          <a:prstGeom prst="rect">
            <a:avLst/>
          </a:prstGeom>
          <a:noFill/>
          <a:ln>
            <a:noFill/>
          </a:ln>
        </p:spPr>
        <p:txBody>
          <a:bodyPr wrap="square" lIns="0" tIns="0" rIns="0" bIns="0" rtlCol="0" anchor="t" anchorCtr="0">
            <a:spAutoFit/>
          </a:bodyPr>
          <a:lstStyle/>
          <a:p>
            <a:pPr>
              <a:lnSpc>
                <a:spcPct val="130000"/>
              </a:lnSpc>
            </a:pPr>
            <a:r>
              <a:rPr lang="en-US" sz="900" dirty="0">
                <a:solidFill>
                  <a:schemeClr val="bg1"/>
                </a:solidFill>
                <a:latin typeface="GothamBook" pitchFamily="50" charset="0"/>
                <a:cs typeface="Gotham Medium" pitchFamily="2" charset="0"/>
              </a:rPr>
              <a:t>We offer some 70 databases and online reference works, covering an extremely broad spectrum of disciplines, from archeology to zoology. </a:t>
            </a:r>
          </a:p>
        </p:txBody>
      </p:sp>
      <p:sp>
        <p:nvSpPr>
          <p:cNvPr id="48" name="Textfeld 47">
            <a:extLst>
              <a:ext uri="{FF2B5EF4-FFF2-40B4-BE49-F238E27FC236}">
                <a16:creationId xmlns:a16="http://schemas.microsoft.com/office/drawing/2014/main" id="{F302B79A-BE6D-8E40-8297-B51164243557}"/>
              </a:ext>
            </a:extLst>
          </p:cNvPr>
          <p:cNvSpPr txBox="1"/>
          <p:nvPr/>
        </p:nvSpPr>
        <p:spPr>
          <a:xfrm>
            <a:off x="528577" y="1317632"/>
            <a:ext cx="1534671" cy="275988"/>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dirty="0">
                <a:solidFill>
                  <a:srgbClr val="2B2B2E"/>
                </a:solidFill>
                <a:latin typeface="GothamBook" pitchFamily="50" charset="0"/>
                <a:cs typeface="Gotham Medium" pitchFamily="2" charset="0"/>
              </a:rPr>
              <a:t>Scholars Plus</a:t>
            </a:r>
          </a:p>
        </p:txBody>
      </p:sp>
      <p:sp>
        <p:nvSpPr>
          <p:cNvPr id="58" name="Textfeld 57">
            <a:extLst>
              <a:ext uri="{FF2B5EF4-FFF2-40B4-BE49-F238E27FC236}">
                <a16:creationId xmlns:a16="http://schemas.microsoft.com/office/drawing/2014/main" id="{15201581-E399-D54F-879B-C888F0093103}"/>
              </a:ext>
            </a:extLst>
          </p:cNvPr>
          <p:cNvSpPr txBox="1"/>
          <p:nvPr/>
        </p:nvSpPr>
        <p:spPr>
          <a:xfrm>
            <a:off x="535338" y="1658152"/>
            <a:ext cx="2117325" cy="336374"/>
          </a:xfrm>
          <a:prstGeom prst="rect">
            <a:avLst/>
          </a:prstGeom>
          <a:noFill/>
        </p:spPr>
        <p:txBody>
          <a:bodyPr wrap="square" lIns="0" tIns="0" rIns="0" bIns="0" rtlCol="0" anchor="t" anchorCtr="0">
            <a:spAutoFit/>
          </a:bodyPr>
          <a:lstStyle/>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304 titles </a:t>
            </a:r>
          </a:p>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22 subject areas </a:t>
            </a:r>
          </a:p>
        </p:txBody>
      </p:sp>
      <p:sp>
        <p:nvSpPr>
          <p:cNvPr id="63" name="Textfeld 62">
            <a:extLst>
              <a:ext uri="{FF2B5EF4-FFF2-40B4-BE49-F238E27FC236}">
                <a16:creationId xmlns:a16="http://schemas.microsoft.com/office/drawing/2014/main" id="{3E796ED2-62B1-1042-B476-4785F0B7E0DB}"/>
              </a:ext>
            </a:extLst>
          </p:cNvPr>
          <p:cNvSpPr txBox="1"/>
          <p:nvPr/>
        </p:nvSpPr>
        <p:spPr>
          <a:xfrm>
            <a:off x="6228184" y="2968067"/>
            <a:ext cx="2232248" cy="611795"/>
          </a:xfrm>
          <a:prstGeom prst="rect">
            <a:avLst/>
          </a:prstGeom>
          <a:noFill/>
          <a:ln>
            <a:noFill/>
          </a:ln>
        </p:spPr>
        <p:txBody>
          <a:bodyPr wrap="square" lIns="0" tIns="0" rIns="0" bIns="0" rtlCol="0" anchor="b" anchorCtr="0">
            <a:noAutofit/>
          </a:bodyPr>
          <a:lstStyle/>
          <a:p>
            <a:endParaRPr lang="de-DE" sz="1600" dirty="0">
              <a:solidFill>
                <a:schemeClr val="bg1"/>
              </a:solidFill>
              <a:latin typeface="GothamBook" pitchFamily="50" charset="0"/>
              <a:cs typeface="Gotham Medium" pitchFamily="2" charset="0"/>
            </a:endParaRPr>
          </a:p>
          <a:p>
            <a:r>
              <a:rPr lang="en-US" sz="1600" dirty="0">
                <a:solidFill>
                  <a:schemeClr val="bg1"/>
                </a:solidFill>
                <a:latin typeface="GothamBook" pitchFamily="50" charset="0"/>
                <a:cs typeface="Gotham Medium" pitchFamily="2" charset="0"/>
              </a:rPr>
              <a:t>Databases &amp; Online Reference Works</a:t>
            </a:r>
          </a:p>
        </p:txBody>
      </p:sp>
      <p:sp>
        <p:nvSpPr>
          <p:cNvPr id="33" name="Rechteck 2">
            <a:extLst>
              <a:ext uri="{FF2B5EF4-FFF2-40B4-BE49-F238E27FC236}">
                <a16:creationId xmlns:a16="http://schemas.microsoft.com/office/drawing/2014/main" id="{E68743B9-D3F2-4EBE-95F1-65C99A30BABF}"/>
              </a:ext>
            </a:extLst>
          </p:cNvPr>
          <p:cNvSpPr>
            <a:spLocks/>
          </p:cNvSpPr>
          <p:nvPr/>
        </p:nvSpPr>
        <p:spPr bwMode="auto">
          <a:xfrm>
            <a:off x="443237" y="2699925"/>
            <a:ext cx="2117325" cy="1331541"/>
          </a:xfrm>
          <a:prstGeom prst="rect">
            <a:avLst/>
          </a:prstGeom>
          <a:solidFill>
            <a:schemeClr val="bg1"/>
          </a:solidFill>
          <a:ln w="0">
            <a:noFill/>
            <a:prstDash val="solid"/>
            <a:round/>
            <a:headEnd/>
            <a:tailEnd/>
          </a:ln>
          <a:effectLst>
            <a:outerShdw blurRad="381000" algn="ctr" rotWithShape="0">
              <a:srgbClr val="C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34" name="Textfeld 47">
            <a:extLst>
              <a:ext uri="{FF2B5EF4-FFF2-40B4-BE49-F238E27FC236}">
                <a16:creationId xmlns:a16="http://schemas.microsoft.com/office/drawing/2014/main" id="{CEA0ABD6-F0FF-43C9-87F2-2FA470AAA6A0}"/>
              </a:ext>
            </a:extLst>
          </p:cNvPr>
          <p:cNvSpPr txBox="1"/>
          <p:nvPr/>
        </p:nvSpPr>
        <p:spPr>
          <a:xfrm>
            <a:off x="587916" y="2635221"/>
            <a:ext cx="1833875" cy="611795"/>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dirty="0">
                <a:solidFill>
                  <a:srgbClr val="2B2B2E"/>
                </a:solidFill>
                <a:latin typeface="GothamBook" pitchFamily="50" charset="0"/>
                <a:cs typeface="Gotham Medium" pitchFamily="2" charset="0"/>
              </a:rPr>
              <a:t>Custom Collections</a:t>
            </a:r>
          </a:p>
        </p:txBody>
      </p:sp>
      <p:sp>
        <p:nvSpPr>
          <p:cNvPr id="36" name="Textfeld 57">
            <a:extLst>
              <a:ext uri="{FF2B5EF4-FFF2-40B4-BE49-F238E27FC236}">
                <a16:creationId xmlns:a16="http://schemas.microsoft.com/office/drawing/2014/main" id="{8478F482-82AF-4A8C-881D-34E22568205A}"/>
              </a:ext>
            </a:extLst>
          </p:cNvPr>
          <p:cNvSpPr txBox="1"/>
          <p:nvPr/>
        </p:nvSpPr>
        <p:spPr>
          <a:xfrm>
            <a:off x="597253" y="3333877"/>
            <a:ext cx="2117325" cy="336374"/>
          </a:xfrm>
          <a:prstGeom prst="rect">
            <a:avLst/>
          </a:prstGeom>
          <a:noFill/>
        </p:spPr>
        <p:txBody>
          <a:bodyPr wrap="square" lIns="0" tIns="0" rIns="0" bIns="0" rtlCol="0" anchor="t" anchorCtr="0">
            <a:spAutoFit/>
          </a:bodyPr>
          <a:lstStyle/>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Law</a:t>
            </a:r>
          </a:p>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Medical </a:t>
            </a:r>
          </a:p>
        </p:txBody>
      </p:sp>
      <p:sp>
        <p:nvSpPr>
          <p:cNvPr id="37" name="Rechteck 28">
            <a:extLst>
              <a:ext uri="{FF2B5EF4-FFF2-40B4-BE49-F238E27FC236}">
                <a16:creationId xmlns:a16="http://schemas.microsoft.com/office/drawing/2014/main" id="{BE49E21D-8D14-488D-8F20-D5E84F61B920}"/>
              </a:ext>
            </a:extLst>
          </p:cNvPr>
          <p:cNvSpPr/>
          <p:nvPr/>
        </p:nvSpPr>
        <p:spPr bwMode="auto">
          <a:xfrm>
            <a:off x="2688020" y="2786175"/>
            <a:ext cx="2117325" cy="1313167"/>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38" name="Textfeld 40">
            <a:extLst>
              <a:ext uri="{FF2B5EF4-FFF2-40B4-BE49-F238E27FC236}">
                <a16:creationId xmlns:a16="http://schemas.microsoft.com/office/drawing/2014/main" id="{E1667576-461B-4A89-AAD7-17E93908711A}"/>
              </a:ext>
            </a:extLst>
          </p:cNvPr>
          <p:cNvSpPr txBox="1"/>
          <p:nvPr/>
        </p:nvSpPr>
        <p:spPr>
          <a:xfrm>
            <a:off x="2846679" y="3324796"/>
            <a:ext cx="1650633" cy="696473"/>
          </a:xfrm>
          <a:prstGeom prst="rect">
            <a:avLst/>
          </a:prstGeom>
          <a:noFill/>
        </p:spPr>
        <p:txBody>
          <a:bodyPr wrap="square" lIns="0" tIns="0" rIns="0" bIns="0" rtlCol="0" anchor="t" anchorCtr="0">
            <a:spAutoFit/>
          </a:bodyPr>
          <a:lstStyle/>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193 years of research</a:t>
            </a:r>
          </a:p>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318 journals </a:t>
            </a:r>
          </a:p>
          <a:p>
            <a:pPr marL="171450" indent="-171450">
              <a:lnSpc>
                <a:spcPct val="130000"/>
              </a:lnSpc>
              <a:buFont typeface="Arial" panose="020B0604020202020204" pitchFamily="34" charset="0"/>
              <a:buChar char="•"/>
            </a:pPr>
            <a:r>
              <a:rPr lang="en-US" sz="900" dirty="0">
                <a:solidFill>
                  <a:srgbClr val="2B2B2E"/>
                </a:solidFill>
                <a:latin typeface="GothamBook" pitchFamily="50" charset="0"/>
                <a:cs typeface="Gotham Medium" pitchFamily="2" charset="0"/>
              </a:rPr>
              <a:t>5 million pages of content </a:t>
            </a:r>
          </a:p>
        </p:txBody>
      </p:sp>
      <p:sp>
        <p:nvSpPr>
          <p:cNvPr id="39" name="Textfeld 26">
            <a:extLst>
              <a:ext uri="{FF2B5EF4-FFF2-40B4-BE49-F238E27FC236}">
                <a16:creationId xmlns:a16="http://schemas.microsoft.com/office/drawing/2014/main" id="{44556D41-9681-4989-A2B6-122925FF20A9}"/>
              </a:ext>
            </a:extLst>
          </p:cNvPr>
          <p:cNvSpPr txBox="1"/>
          <p:nvPr/>
        </p:nvSpPr>
        <p:spPr>
          <a:xfrm>
            <a:off x="2904629" y="2634929"/>
            <a:ext cx="1486885" cy="611795"/>
          </a:xfrm>
          <a:prstGeom prst="rect">
            <a:avLst/>
          </a:prstGeom>
          <a:noFill/>
        </p:spPr>
        <p:txBody>
          <a:bodyPr wrap="square" lIns="0" tIns="0" rIns="0" bIns="0" rtlCol="0" anchor="b" anchorCtr="0">
            <a:noAutofit/>
          </a:bodyPr>
          <a:lstStyle/>
          <a:p>
            <a:endParaRPr lang="de-DE" sz="1600" dirty="0">
              <a:solidFill>
                <a:srgbClr val="2B2B2E"/>
              </a:solidFill>
              <a:latin typeface="GothamBook" pitchFamily="50" charset="0"/>
              <a:cs typeface="Gotham Medium" pitchFamily="2" charset="0"/>
            </a:endParaRPr>
          </a:p>
          <a:p>
            <a:r>
              <a:rPr lang="en-US" sz="1600" dirty="0">
                <a:solidFill>
                  <a:srgbClr val="2B2B2E"/>
                </a:solidFill>
                <a:latin typeface="GothamBook" pitchFamily="50" charset="0"/>
                <a:cs typeface="Gotham Medium" pitchFamily="2" charset="0"/>
              </a:rPr>
              <a:t>Journal Archive</a:t>
            </a:r>
          </a:p>
        </p:txBody>
      </p:sp>
      <p:pic>
        <p:nvPicPr>
          <p:cNvPr id="40" name="Picture 39" descr="A picture containing engineering drawing&#10;&#10;Description automatically generated">
            <a:extLst>
              <a:ext uri="{FF2B5EF4-FFF2-40B4-BE49-F238E27FC236}">
                <a16:creationId xmlns:a16="http://schemas.microsoft.com/office/drawing/2014/main" id="{B7F3DEBD-8979-46D4-966E-1B28B86D3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84" r="25191"/>
          <a:stretch/>
        </p:blipFill>
        <p:spPr>
          <a:xfrm>
            <a:off x="6588224" y="11830"/>
            <a:ext cx="2555776" cy="4924697"/>
          </a:xfrm>
          <a:prstGeom prst="rect">
            <a:avLst/>
          </a:prstGeom>
        </p:spPr>
      </p:pic>
    </p:spTree>
    <p:extLst>
      <p:ext uri="{BB962C8B-B14F-4D97-AF65-F5344CB8AC3E}">
        <p14:creationId xmlns:p14="http://schemas.microsoft.com/office/powerpoint/2010/main" val="1950779897"/>
      </p:ext>
    </p:extLst>
  </p:cSld>
  <p:clrMapOvr>
    <a:masterClrMapping/>
  </p:clrMapOvr>
</p:sld>
</file>

<file path=ppt/theme/theme1.xml><?xml version="1.0" encoding="utf-8"?>
<a:theme xmlns:a="http://schemas.openxmlformats.org/drawingml/2006/main" name="De Gruyter">
  <a:themeElements>
    <a:clrScheme name="De Gruyter PowerPoint">
      <a:dk1>
        <a:sysClr val="windowText" lastClr="000000"/>
      </a:dk1>
      <a:lt1>
        <a:sysClr val="window" lastClr="FFFFFF"/>
      </a:lt1>
      <a:dk2>
        <a:srgbClr val="30454E"/>
      </a:dk2>
      <a:lt2>
        <a:srgbClr val="A5AAAD"/>
      </a:lt2>
      <a:accent1>
        <a:srgbClr val="B7AD47"/>
      </a:accent1>
      <a:accent2>
        <a:srgbClr val="3F4C6C"/>
      </a:accent2>
      <a:accent3>
        <a:srgbClr val="6C97AE"/>
      </a:accent3>
      <a:accent4>
        <a:srgbClr val="8B5261"/>
      </a:accent4>
      <a:accent5>
        <a:srgbClr val="BDBEBE"/>
      </a:accent5>
      <a:accent6>
        <a:srgbClr val="EB8667"/>
      </a:accent6>
      <a:hlink>
        <a:srgbClr val="30454E"/>
      </a:hlink>
      <a:folHlink>
        <a:srgbClr val="7096A7"/>
      </a:folHlink>
    </a:clrScheme>
    <a:fontScheme name="De Gruyter">
      <a:majorFont>
        <a:latin typeface="Gotham Bold"/>
        <a:ea typeface=""/>
        <a:cs typeface=""/>
      </a:majorFont>
      <a:minorFont>
        <a:latin typeface="Gotham 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78C1F"/>
        </a:solidFill>
        <a:ln w="0">
          <a:noFill/>
          <a:prstDash val="solid"/>
          <a:round/>
          <a:headEnd/>
          <a:tailEnd/>
        </a:ln>
      </a:spPr>
      <a:bodyPr vert="horz" wrap="square" lIns="91440" tIns="45720" rIns="91440" bIns="45720" numCol="1" rtlCol="0" anchor="t" anchorCtr="0" compatLnSpc="1">
        <a:prstTxWarp prst="textNoShape">
          <a:avLst/>
        </a:prstTxWarp>
      </a:bodyPr>
      <a:lstStyle>
        <a:defPPr algn="ctr">
          <a:defRPr/>
        </a:defPPr>
      </a:lstStyle>
    </a:spDef>
    <a:lnDef>
      <a:spPr>
        <a:ln w="3175">
          <a:solidFill>
            <a:srgbClr val="FF3399"/>
          </a:solidFill>
        </a:ln>
      </a:spPr>
      <a:bodyPr/>
      <a:lstStyle/>
      <a:style>
        <a:lnRef idx="1">
          <a:schemeClr val="accent1"/>
        </a:lnRef>
        <a:fillRef idx="0">
          <a:schemeClr val="accent1"/>
        </a:fillRef>
        <a:effectRef idx="0">
          <a:schemeClr val="accent1"/>
        </a:effectRef>
        <a:fontRef idx="minor">
          <a:schemeClr val="tx1"/>
        </a:fontRef>
      </a:style>
    </a:lnDef>
    <a:txDef>
      <a:spPr>
        <a:solidFill>
          <a:srgbClr val="BD9D67"/>
        </a:solidFill>
      </a:spPr>
      <a:bodyPr wrap="none" lIns="72000" tIns="36000" rIns="72000" bIns="36000" rtlCol="0" anchor="ctr" anchorCtr="0">
        <a:spAutoFit/>
      </a:bodyPr>
      <a:lstStyle>
        <a:defPPr>
          <a:defRPr sz="1500" dirty="0">
            <a:solidFill>
              <a:schemeClr val="bg1"/>
            </a:solidFill>
            <a:latin typeface="Gotham Bold" pitchFamily="50" charset="0"/>
            <a:cs typeface="Gotham Bold" pitchFamily="50" charset="0"/>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1019</Words>
  <Application>Microsoft Office PowerPoint</Application>
  <PresentationFormat>On-screen Show (16:9)</PresentationFormat>
  <Paragraphs>189</Paragraphs>
  <Slides>16</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GothamBold</vt:lpstr>
      <vt:lpstr>Times LT Std Semibold</vt:lpstr>
      <vt:lpstr>Wingdings 3</vt:lpstr>
      <vt:lpstr>GothamBook</vt:lpstr>
      <vt:lpstr>Arial</vt:lpstr>
      <vt:lpstr>GothamLight</vt:lpstr>
      <vt:lpstr>Gotham Bold</vt:lpstr>
      <vt:lpstr>GothamMedium</vt:lpstr>
      <vt:lpstr>Gotham Book</vt:lpstr>
      <vt:lpstr>De Gruyter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Press Library  Program</vt:lpstr>
      <vt:lpstr>De Gruyter’s University Press Library (UPL) Program 1/2</vt:lpstr>
      <vt:lpstr>De Gruyter’s University Press Library (UPL) Program 2/2</vt:lpstr>
      <vt:lpstr>New and Upcoming Developments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444</cp:revision>
  <cp:lastPrinted>2021-08-18T08:39:16Z</cp:lastPrinted>
  <dcterms:created xsi:type="dcterms:W3CDTF">2017-05-15T08:24:53Z</dcterms:created>
  <dcterms:modified xsi:type="dcterms:W3CDTF">2022-04-06T21:16:12Z</dcterms:modified>
</cp:coreProperties>
</file>